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55.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presentation.xml" ContentType="application/vnd.openxmlformats-officedocument.presentationml.presentation.main+xml"/>
  <Override PartName="/ppt/slides/slide54.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9.xml" ContentType="application/vnd.openxmlformats-officedocument.presentationml.slide+xml"/>
  <Override PartName="/ppt/slides/slide20.xml" ContentType="application/vnd.openxmlformats-officedocument.presentationml.slide+xml"/>
  <Override PartName="/ppt/slides/slide31.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3.xml" ContentType="application/vnd.openxmlformats-officedocument.presentationml.slide+xml"/>
  <Override PartName="/ppt/slides/slide43.xml" ContentType="application/vnd.openxmlformats-officedocument.presentationml.slide+xml"/>
  <Override PartName="/ppt/slides/slide30.xml" ContentType="application/vnd.openxmlformats-officedocument.presentationml.slide+xml"/>
  <Override PartName="/ppt/slides/slide41.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6.xml" ContentType="application/vnd.openxmlformats-officedocument.presentationml.slide+xml"/>
  <Override PartName="/ppt/slides/slide42.xml" ContentType="application/vnd.openxmlformats-officedocument.presentationml.slide+xml"/>
  <Override PartName="/ppt/slides/slide38.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7.xml" ContentType="application/vnd.openxmlformats-officedocument.presentationml.slide+xml"/>
  <Override PartName="/ppt/slideMasters/slideMaster2.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69.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notesSlides/notesSlide1.xml" ContentType="application/vnd.openxmlformats-officedocument.presentationml.notesSlide+xml"/>
  <Override PartName="/ppt/slideLayouts/slideLayout80.xml" ContentType="application/vnd.openxmlformats-officedocument.presentationml.slideLayout+xml"/>
  <Override PartName="/ppt/slideLayouts/slideLayout70.xml" ContentType="application/vnd.openxmlformats-officedocument.presentationml.slideLayout+xml"/>
  <Override PartName="/ppt/slideLayouts/slideLayout78.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9.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5.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6.xml" ContentType="application/vnd.openxmlformats-officedocument.theme+xml"/>
  <Override PartName="/ppt/theme/theme4.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Lst>
  <p:notesMasterIdLst>
    <p:notesMasterId r:id="rId66"/>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Lst>
  <p:sldSz cx="13004800" cy="9753600"/>
  <p:notesSz cx="6858000" cy="9144000"/>
  <p:defaultTextStyle>
    <a:defPPr>
      <a:defRPr lang="en-US"/>
    </a:defPPr>
    <a:lvl1pPr algn="ctr" defTabSz="584200" rtl="0" fontAlgn="base" hangingPunct="0">
      <a:spcBef>
        <a:spcPct val="0"/>
      </a:spcBef>
      <a:spcAft>
        <a:spcPct val="0"/>
      </a:spcAft>
      <a:defRPr sz="3600" kern="1200">
        <a:solidFill>
          <a:srgbClr val="72675A"/>
        </a:solidFill>
        <a:latin typeface="Baskerville" charset="0"/>
        <a:ea typeface="ＭＳ Ｐゴシック" charset="0"/>
        <a:cs typeface="Baskerville" charset="0"/>
        <a:sym typeface="Baskerville" charset="0"/>
      </a:defRPr>
    </a:lvl1pPr>
    <a:lvl2pPr marL="228600" algn="ctr" defTabSz="584200" rtl="0" fontAlgn="base" hangingPunct="0">
      <a:spcBef>
        <a:spcPct val="0"/>
      </a:spcBef>
      <a:spcAft>
        <a:spcPct val="0"/>
      </a:spcAft>
      <a:defRPr sz="3600" kern="1200">
        <a:solidFill>
          <a:srgbClr val="72675A"/>
        </a:solidFill>
        <a:latin typeface="Baskerville" charset="0"/>
        <a:ea typeface="ＭＳ Ｐゴシック" charset="0"/>
        <a:cs typeface="Baskerville" charset="0"/>
        <a:sym typeface="Baskerville" charset="0"/>
      </a:defRPr>
    </a:lvl2pPr>
    <a:lvl3pPr marL="457200" algn="ctr" defTabSz="584200" rtl="0" fontAlgn="base" hangingPunct="0">
      <a:spcBef>
        <a:spcPct val="0"/>
      </a:spcBef>
      <a:spcAft>
        <a:spcPct val="0"/>
      </a:spcAft>
      <a:defRPr sz="3600" kern="1200">
        <a:solidFill>
          <a:srgbClr val="72675A"/>
        </a:solidFill>
        <a:latin typeface="Baskerville" charset="0"/>
        <a:ea typeface="ＭＳ Ｐゴシック" charset="0"/>
        <a:cs typeface="Baskerville" charset="0"/>
        <a:sym typeface="Baskerville" charset="0"/>
      </a:defRPr>
    </a:lvl3pPr>
    <a:lvl4pPr marL="685800" algn="ctr" defTabSz="584200" rtl="0" fontAlgn="base" hangingPunct="0">
      <a:spcBef>
        <a:spcPct val="0"/>
      </a:spcBef>
      <a:spcAft>
        <a:spcPct val="0"/>
      </a:spcAft>
      <a:defRPr sz="3600" kern="1200">
        <a:solidFill>
          <a:srgbClr val="72675A"/>
        </a:solidFill>
        <a:latin typeface="Baskerville" charset="0"/>
        <a:ea typeface="ＭＳ Ｐゴシック" charset="0"/>
        <a:cs typeface="Baskerville" charset="0"/>
        <a:sym typeface="Baskerville" charset="0"/>
      </a:defRPr>
    </a:lvl4pPr>
    <a:lvl5pPr marL="914400" algn="ctr" defTabSz="584200" rtl="0" fontAlgn="base" hangingPunct="0">
      <a:spcBef>
        <a:spcPct val="0"/>
      </a:spcBef>
      <a:spcAft>
        <a:spcPct val="0"/>
      </a:spcAft>
      <a:defRPr sz="3600" kern="1200">
        <a:solidFill>
          <a:srgbClr val="72675A"/>
        </a:solidFill>
        <a:latin typeface="Baskerville" charset="0"/>
        <a:ea typeface="ＭＳ Ｐゴシック" charset="0"/>
        <a:cs typeface="Baskerville" charset="0"/>
        <a:sym typeface="Baskerville" charset="0"/>
      </a:defRPr>
    </a:lvl5pPr>
    <a:lvl6pPr marL="2286000" algn="l" defTabSz="457200" rtl="0" eaLnBrk="1" latinLnBrk="0" hangingPunct="1">
      <a:defRPr sz="3600" kern="1200">
        <a:solidFill>
          <a:srgbClr val="72675A"/>
        </a:solidFill>
        <a:latin typeface="Baskerville" charset="0"/>
        <a:ea typeface="ＭＳ Ｐゴシック" charset="0"/>
        <a:cs typeface="Baskerville" charset="0"/>
        <a:sym typeface="Baskerville" charset="0"/>
      </a:defRPr>
    </a:lvl6pPr>
    <a:lvl7pPr marL="2743200" algn="l" defTabSz="457200" rtl="0" eaLnBrk="1" latinLnBrk="0" hangingPunct="1">
      <a:defRPr sz="3600" kern="1200">
        <a:solidFill>
          <a:srgbClr val="72675A"/>
        </a:solidFill>
        <a:latin typeface="Baskerville" charset="0"/>
        <a:ea typeface="ＭＳ Ｐゴシック" charset="0"/>
        <a:cs typeface="Baskerville" charset="0"/>
        <a:sym typeface="Baskerville" charset="0"/>
      </a:defRPr>
    </a:lvl7pPr>
    <a:lvl8pPr marL="3200400" algn="l" defTabSz="457200" rtl="0" eaLnBrk="1" latinLnBrk="0" hangingPunct="1">
      <a:defRPr sz="3600" kern="1200">
        <a:solidFill>
          <a:srgbClr val="72675A"/>
        </a:solidFill>
        <a:latin typeface="Baskerville" charset="0"/>
        <a:ea typeface="ＭＳ Ｐゴシック" charset="0"/>
        <a:cs typeface="Baskerville" charset="0"/>
        <a:sym typeface="Baskerville" charset="0"/>
      </a:defRPr>
    </a:lvl8pPr>
    <a:lvl9pPr marL="3657600" algn="l" defTabSz="457200" rtl="0" eaLnBrk="1" latinLnBrk="0" hangingPunct="1">
      <a:defRPr sz="3600" kern="1200">
        <a:solidFill>
          <a:srgbClr val="72675A"/>
        </a:solidFill>
        <a:latin typeface="Baskerville" charset="0"/>
        <a:ea typeface="ＭＳ Ｐゴシック" charset="0"/>
        <a:cs typeface="Baskerville" charset="0"/>
        <a:sym typeface="Baskerville"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3" d="100"/>
          <a:sy n="63" d="100"/>
        </p:scale>
        <p:origin x="-1344" y="-24"/>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sp>
      <p:sp>
        <p:nvSpPr>
          <p:cNvPr id="9218"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sym typeface="Avenir Roman" charset="0"/>
              </a:rPr>
              <a:t>Click to edit Master text styles</a:t>
            </a:r>
          </a:p>
          <a:p>
            <a:pPr lvl="1"/>
            <a:r>
              <a:rPr lang="en-US">
                <a:sym typeface="Avenir Roman" charset="0"/>
              </a:rPr>
              <a:t>Second level</a:t>
            </a:r>
          </a:p>
          <a:p>
            <a:pPr lvl="2"/>
            <a:r>
              <a:rPr lang="en-US">
                <a:sym typeface="Avenir Roman" charset="0"/>
              </a:rPr>
              <a:t>Third level</a:t>
            </a:r>
          </a:p>
          <a:p>
            <a:pPr lvl="3"/>
            <a:r>
              <a:rPr lang="en-US">
                <a:sym typeface="Avenir Roman" charset="0"/>
              </a:rPr>
              <a:t>Fourth level</a:t>
            </a:r>
          </a:p>
          <a:p>
            <a:pPr lvl="4"/>
            <a:r>
              <a:rPr lang="en-US">
                <a:sym typeface="Avenir Roman" charset="0"/>
              </a:rPr>
              <a:t>Fifth level</a:t>
            </a:r>
          </a:p>
        </p:txBody>
      </p:sp>
    </p:spTree>
    <p:extLst>
      <p:ext uri="{BB962C8B-B14F-4D97-AF65-F5344CB8AC3E}">
        <p14:creationId xmlns:p14="http://schemas.microsoft.com/office/powerpoint/2010/main" val="2719745464"/>
      </p:ext>
    </p:extLst>
  </p:cSld>
  <p:clrMap bg1="lt1" tx1="dk1" bg2="lt2" tx2="dk2" accent1="accent1" accent2="accent2" accent3="accent3" accent4="accent4" accent5="accent5" accent6="accent6" hlink="hlink" folHlink="folHlink"/>
  <p:notesStyle>
    <a:lvl1pPr algn="l" defTabSz="457200" rtl="0" fontAlgn="base" hangingPunct="0">
      <a:lnSpc>
        <a:spcPct val="125000"/>
      </a:lnSpc>
      <a:spcBef>
        <a:spcPct val="0"/>
      </a:spcBef>
      <a:spcAft>
        <a:spcPct val="0"/>
      </a:spcAft>
      <a:defRPr sz="2400" kern="1200">
        <a:solidFill>
          <a:srgbClr val="000000"/>
        </a:solidFill>
        <a:latin typeface="Avenir Roman" charset="0"/>
        <a:ea typeface="ＭＳ Ｐゴシック" charset="0"/>
        <a:cs typeface="Avenir Roman" charset="0"/>
        <a:sym typeface="Avenir Roman" charset="0"/>
      </a:defRPr>
    </a:lvl1pPr>
    <a:lvl2pPr marL="228600" algn="l" defTabSz="457200" rtl="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marL="457200" algn="l" defTabSz="457200" rtl="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marL="685800" algn="l" defTabSz="457200" rtl="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marL="914400" algn="l" defTabSz="457200" rtl="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Rot="1" noChangeAspect="1" noChangeArrowheads="1"/>
          </p:cNvSpPr>
          <p:nvPr>
            <p:ph type="sldImg"/>
          </p:nvPr>
        </p:nvSpPr>
        <p:spPr/>
      </p:sp>
      <p:sp>
        <p:nvSpPr>
          <p:cNvPr id="12290" name="Rectangle 2"/>
          <p:cNvSpPr>
            <a:spLocks noGrp="1" noChangeArrowheads="1"/>
          </p:cNvSpPr>
          <p:nvPr>
            <p:ph type="body" idx="1"/>
          </p:nvPr>
        </p:nvSpPr>
        <p:spPr/>
        <p:txBody>
          <a:bodyPr/>
          <a:lstStyle/>
          <a:p>
            <a:r>
              <a:rPr lang="en-US"/>
              <a:t>We live in a digital age—we are surrounded by numbers and encoded information, and that is true in multiple ways.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87016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0375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317500"/>
            <a:ext cx="2794000" cy="8750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17500"/>
            <a:ext cx="8229600" cy="8750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411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44205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701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4644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3627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0402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20024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031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0613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8305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86961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3505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6224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1852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964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67965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6659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9265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31148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968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10156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6967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7336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0839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94928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16378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1364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98373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79500" y="5346700"/>
            <a:ext cx="5511800" cy="1397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43700" y="5346700"/>
            <a:ext cx="5511800" cy="1397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5122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9319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8367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717800"/>
            <a:ext cx="5511800" cy="635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17800"/>
            <a:ext cx="5511800" cy="635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1599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9780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34344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01996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6096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61500" y="2438400"/>
            <a:ext cx="2794000" cy="4305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79500" y="2438400"/>
            <a:ext cx="8229600" cy="4305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7110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995743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85547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332285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5219700"/>
            <a:ext cx="2559050" cy="337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25850" y="5219700"/>
            <a:ext cx="2559050" cy="337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64454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4062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13047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32750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8600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83921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01303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13597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67275" y="1193800"/>
            <a:ext cx="1317625" cy="7404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193800"/>
            <a:ext cx="3800475" cy="7404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64103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148805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67459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930771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2206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687836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137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2226020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1260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361339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303697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93026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17029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60065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65819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17938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016000" y="7200900"/>
            <a:ext cx="2527300" cy="66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95700" y="7200900"/>
            <a:ext cx="2527300" cy="66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13643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05685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759909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527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212414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88191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0125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707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7470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147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48672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0050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43611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824811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79500" y="8166100"/>
            <a:ext cx="5511800" cy="130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43700" y="8166100"/>
            <a:ext cx="5511800" cy="130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75454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4504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65686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7011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69153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80472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41830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61500" y="6172200"/>
            <a:ext cx="2794000" cy="330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79500" y="6172200"/>
            <a:ext cx="8229600" cy="330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9951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2698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3.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14400" y="317500"/>
            <a:ext cx="1117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sym typeface="Baskerville" charset="0"/>
              </a:rPr>
              <a:t>Click to edit Master title style</a:t>
            </a:r>
          </a:p>
        </p:txBody>
      </p:sp>
      <p:sp>
        <p:nvSpPr>
          <p:cNvPr id="1026" name="Rectangle 2"/>
          <p:cNvSpPr>
            <a:spLocks noGrp="1"/>
          </p:cNvSpPr>
          <p:nvPr>
            <p:ph type="body" idx="1"/>
          </p:nvPr>
        </p:nvSpPr>
        <p:spPr bwMode="auto">
          <a:xfrm>
            <a:off x="914400" y="2717800"/>
            <a:ext cx="11176000" cy="635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sym typeface="Baskerville" charset="0"/>
              </a:rPr>
              <a:t>Click to edit Master text styles</a:t>
            </a:r>
          </a:p>
          <a:p>
            <a:pPr lvl="1"/>
            <a:r>
              <a:rPr lang="en-US">
                <a:sym typeface="Baskerville" charset="0"/>
              </a:rPr>
              <a:t>Second level</a:t>
            </a:r>
          </a:p>
          <a:p>
            <a:pPr lvl="2"/>
            <a:r>
              <a:rPr lang="en-US">
                <a:sym typeface="Baskerville" charset="0"/>
              </a:rPr>
              <a:t>Third level</a:t>
            </a:r>
          </a:p>
          <a:p>
            <a:pPr lvl="3"/>
            <a:r>
              <a:rPr lang="en-US">
                <a:sym typeface="Baskerville" charset="0"/>
              </a:rPr>
              <a:t>Fourth level</a:t>
            </a:r>
          </a:p>
          <a:p>
            <a:pPr lvl="4"/>
            <a:r>
              <a:rPr lang="en-US">
                <a:sym typeface="Baskerville" charset="0"/>
              </a:rPr>
              <a:t>Fifth level</a:t>
            </a:r>
          </a:p>
        </p:txBody>
      </p:sp>
    </p:spTree>
  </p:cSld>
  <p:clrMap bg1="dk2" tx1="lt1" bg2="dk1"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ctr" defTabSz="584200" rtl="0" fontAlgn="base" hangingPunct="0">
        <a:spcBef>
          <a:spcPct val="0"/>
        </a:spcBef>
        <a:spcAft>
          <a:spcPct val="0"/>
        </a:spcAft>
        <a:defRPr sz="5800">
          <a:solidFill>
            <a:srgbClr val="817463"/>
          </a:solidFill>
          <a:latin typeface="+mj-lt"/>
          <a:ea typeface="+mj-ea"/>
          <a:cs typeface="+mj-cs"/>
          <a:sym typeface="Baskerville" charset="0"/>
        </a:defRPr>
      </a:lvl1pPr>
      <a:lvl2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2pPr>
      <a:lvl3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3pPr>
      <a:lvl4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4pPr>
      <a:lvl5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5pPr>
      <a:lvl6pPr marL="4572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6pPr>
      <a:lvl7pPr marL="9144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7pPr>
      <a:lvl8pPr marL="13716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8pPr>
      <a:lvl9pPr marL="18288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9pPr>
    </p:titleStyle>
    <p:bodyStyle>
      <a:lvl1pPr algn="l" defTabSz="584200" rtl="0" fontAlgn="base" hangingPunct="0">
        <a:spcBef>
          <a:spcPts val="3800"/>
        </a:spcBef>
        <a:spcAft>
          <a:spcPct val="0"/>
        </a:spcAft>
        <a:defRPr sz="4000">
          <a:solidFill>
            <a:srgbClr val="72675A"/>
          </a:solidFill>
          <a:latin typeface="+mn-lt"/>
          <a:ea typeface="+mn-ea"/>
          <a:cs typeface="+mn-cs"/>
          <a:sym typeface="Baskerville" charset="0"/>
        </a:defRPr>
      </a:lvl1pPr>
      <a:lvl2pPr marL="2286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2pPr>
      <a:lvl3pPr marL="4572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3pPr>
      <a:lvl4pPr marL="6858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4pPr>
      <a:lvl5pPr marL="9144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5pPr>
      <a:lvl6pPr marL="13716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6pPr>
      <a:lvl7pPr marL="18288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7pPr>
      <a:lvl8pPr marL="22860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8pPr>
      <a:lvl9pPr marL="27432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p:cNvSpPr>
          <p:nvPr>
            <p:ph type="title"/>
          </p:nvPr>
        </p:nvSpPr>
        <p:spPr bwMode="auto">
          <a:xfrm>
            <a:off x="1079500" y="3416300"/>
            <a:ext cx="11176000" cy="292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sym typeface="Baskerville" charset="0"/>
              </a:rPr>
              <a:t>Click to edit Master title style</a:t>
            </a:r>
          </a:p>
        </p:txBody>
      </p:sp>
    </p:spTree>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584200" rtl="0" fontAlgn="base" hangingPunct="0">
        <a:spcBef>
          <a:spcPct val="0"/>
        </a:spcBef>
        <a:spcAft>
          <a:spcPct val="0"/>
        </a:spcAft>
        <a:defRPr sz="5800">
          <a:solidFill>
            <a:srgbClr val="817463"/>
          </a:solidFill>
          <a:latin typeface="+mj-lt"/>
          <a:ea typeface="+mj-ea"/>
          <a:cs typeface="+mj-cs"/>
          <a:sym typeface="Baskerville" charset="0"/>
        </a:defRPr>
      </a:lvl1pPr>
      <a:lvl2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2pPr>
      <a:lvl3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3pPr>
      <a:lvl4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4pPr>
      <a:lvl5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5pPr>
      <a:lvl6pPr marL="4572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6pPr>
      <a:lvl7pPr marL="9144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7pPr>
      <a:lvl8pPr marL="13716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8pPr>
      <a:lvl9pPr marL="18288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9pPr>
    </p:titleStyle>
    <p:bodyStyle>
      <a:lvl1pPr algn="l" defTabSz="584200" rtl="0" fontAlgn="base" hangingPunct="0">
        <a:spcBef>
          <a:spcPts val="3800"/>
        </a:spcBef>
        <a:spcAft>
          <a:spcPct val="0"/>
        </a:spcAft>
        <a:defRPr sz="4000">
          <a:solidFill>
            <a:srgbClr val="72675A"/>
          </a:solidFill>
          <a:latin typeface="+mn-lt"/>
          <a:ea typeface="+mn-ea"/>
          <a:cs typeface="+mn-cs"/>
          <a:sym typeface="Baskerville" charset="0"/>
        </a:defRPr>
      </a:lvl1pPr>
      <a:lvl2pPr marL="2286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2pPr>
      <a:lvl3pPr marL="4572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3pPr>
      <a:lvl4pPr marL="6858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4pPr>
      <a:lvl5pPr marL="9144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5pPr>
      <a:lvl6pPr marL="13716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6pPr>
      <a:lvl7pPr marL="18288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7pPr>
      <a:lvl8pPr marL="22860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8pPr>
      <a:lvl9pPr marL="27432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584200" rtl="0" fontAlgn="base" hangingPunct="0">
        <a:spcBef>
          <a:spcPct val="0"/>
        </a:spcBef>
        <a:spcAft>
          <a:spcPct val="0"/>
        </a:spcAft>
        <a:defRPr sz="5800">
          <a:solidFill>
            <a:srgbClr val="817463"/>
          </a:solidFill>
          <a:latin typeface="+mj-lt"/>
          <a:ea typeface="+mj-ea"/>
          <a:cs typeface="+mj-cs"/>
          <a:sym typeface="Baskerville" charset="0"/>
        </a:defRPr>
      </a:lvl1pPr>
      <a:lvl2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2pPr>
      <a:lvl3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3pPr>
      <a:lvl4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4pPr>
      <a:lvl5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5pPr>
      <a:lvl6pPr marL="4572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6pPr>
      <a:lvl7pPr marL="9144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7pPr>
      <a:lvl8pPr marL="13716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8pPr>
      <a:lvl9pPr marL="18288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9pPr>
    </p:titleStyle>
    <p:bodyStyle>
      <a:lvl1pPr algn="l" defTabSz="584200" rtl="0" fontAlgn="base" hangingPunct="0">
        <a:spcBef>
          <a:spcPts val="3800"/>
        </a:spcBef>
        <a:spcAft>
          <a:spcPct val="0"/>
        </a:spcAft>
        <a:defRPr sz="4000">
          <a:solidFill>
            <a:srgbClr val="72675A"/>
          </a:solidFill>
          <a:latin typeface="+mn-lt"/>
          <a:ea typeface="+mn-ea"/>
          <a:cs typeface="+mn-cs"/>
          <a:sym typeface="Baskerville" charset="0"/>
        </a:defRPr>
      </a:lvl1pPr>
      <a:lvl2pPr marL="2286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2pPr>
      <a:lvl3pPr marL="4572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3pPr>
      <a:lvl4pPr marL="6858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4pPr>
      <a:lvl5pPr marL="9144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5pPr>
      <a:lvl6pPr marL="13716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6pPr>
      <a:lvl7pPr marL="18288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7pPr>
      <a:lvl8pPr marL="22860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8pPr>
      <a:lvl9pPr marL="27432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p:cNvSpPr>
          <p:nvPr>
            <p:ph type="title"/>
          </p:nvPr>
        </p:nvSpPr>
        <p:spPr bwMode="auto">
          <a:xfrm>
            <a:off x="1079500" y="2438400"/>
            <a:ext cx="11176000" cy="292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a:sym typeface="Baskerville" charset="0"/>
              </a:rPr>
              <a:t>Click to edit Master title style</a:t>
            </a:r>
          </a:p>
        </p:txBody>
      </p:sp>
      <p:sp>
        <p:nvSpPr>
          <p:cNvPr id="4098" name="Rectangle 2"/>
          <p:cNvSpPr>
            <a:spLocks noGrp="1"/>
          </p:cNvSpPr>
          <p:nvPr>
            <p:ph type="body" idx="1"/>
          </p:nvPr>
        </p:nvSpPr>
        <p:spPr bwMode="auto">
          <a:xfrm>
            <a:off x="1079500" y="5346700"/>
            <a:ext cx="11176000" cy="139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sym typeface="Baskerville" charset="0"/>
              </a:rPr>
              <a:t>Click to edit Master text styles</a:t>
            </a:r>
          </a:p>
          <a:p>
            <a:pPr lvl="1"/>
            <a:r>
              <a:rPr lang="en-US">
                <a:sym typeface="Baskerville" charset="0"/>
              </a:rPr>
              <a:t>Second level</a:t>
            </a:r>
          </a:p>
          <a:p>
            <a:pPr lvl="2"/>
            <a:r>
              <a:rPr lang="en-US">
                <a:sym typeface="Baskerville" charset="0"/>
              </a:rPr>
              <a:t>Third level</a:t>
            </a:r>
          </a:p>
          <a:p>
            <a:pPr lvl="3"/>
            <a:r>
              <a:rPr lang="en-US">
                <a:sym typeface="Baskerville" charset="0"/>
              </a:rPr>
              <a:t>Fourth level</a:t>
            </a:r>
          </a:p>
          <a:p>
            <a:pPr lvl="4"/>
            <a:r>
              <a:rPr lang="en-US">
                <a:sym typeface="Baskerville" charset="0"/>
              </a:rPr>
              <a:t>Fifth level</a:t>
            </a:r>
          </a:p>
        </p:txBody>
      </p:sp>
    </p:spTree>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584200" rtl="0" fontAlgn="base" hangingPunct="0">
        <a:spcBef>
          <a:spcPct val="0"/>
        </a:spcBef>
        <a:spcAft>
          <a:spcPct val="0"/>
        </a:spcAft>
        <a:defRPr sz="5800">
          <a:solidFill>
            <a:srgbClr val="817463"/>
          </a:solidFill>
          <a:latin typeface="+mj-lt"/>
          <a:ea typeface="+mj-ea"/>
          <a:cs typeface="+mj-cs"/>
          <a:sym typeface="Baskerville" charset="0"/>
        </a:defRPr>
      </a:lvl1pPr>
      <a:lvl2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2pPr>
      <a:lvl3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3pPr>
      <a:lvl4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4pPr>
      <a:lvl5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5pPr>
      <a:lvl6pPr marL="4572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6pPr>
      <a:lvl7pPr marL="9144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7pPr>
      <a:lvl8pPr marL="13716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8pPr>
      <a:lvl9pPr marL="18288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9pPr>
    </p:titleStyle>
    <p:bodyStyle>
      <a:lvl1pPr algn="l" defTabSz="584200" rtl="0" fontAlgn="base" hangingPunct="0">
        <a:spcBef>
          <a:spcPts val="3800"/>
        </a:spcBef>
        <a:spcAft>
          <a:spcPct val="0"/>
        </a:spcAft>
        <a:defRPr sz="4000">
          <a:solidFill>
            <a:srgbClr val="72675A"/>
          </a:solidFill>
          <a:latin typeface="+mn-lt"/>
          <a:ea typeface="+mn-ea"/>
          <a:cs typeface="+mn-cs"/>
          <a:sym typeface="Baskerville" charset="0"/>
        </a:defRPr>
      </a:lvl1pPr>
      <a:lvl2pPr marL="2286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2pPr>
      <a:lvl3pPr marL="4572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3pPr>
      <a:lvl4pPr marL="6858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4pPr>
      <a:lvl5pPr marL="9144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5pPr>
      <a:lvl6pPr marL="13716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6pPr>
      <a:lvl7pPr marL="18288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7pPr>
      <a:lvl8pPr marL="22860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8pPr>
      <a:lvl9pPr marL="27432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p:cNvSpPr>
          <p:nvPr>
            <p:ph type="title"/>
          </p:nvPr>
        </p:nvSpPr>
        <p:spPr bwMode="auto">
          <a:xfrm>
            <a:off x="914400" y="1193800"/>
            <a:ext cx="5270500" cy="391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a:sym typeface="Baskerville" charset="0"/>
              </a:rPr>
              <a:t>Click to edit Master title style</a:t>
            </a:r>
          </a:p>
        </p:txBody>
      </p:sp>
      <p:sp>
        <p:nvSpPr>
          <p:cNvPr id="5122" name="Rectangle 2"/>
          <p:cNvSpPr>
            <a:spLocks noGrp="1"/>
          </p:cNvSpPr>
          <p:nvPr>
            <p:ph type="body" idx="1"/>
          </p:nvPr>
        </p:nvSpPr>
        <p:spPr bwMode="auto">
          <a:xfrm>
            <a:off x="914400" y="5219700"/>
            <a:ext cx="5270500" cy="337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sym typeface="Baskerville" charset="0"/>
              </a:rPr>
              <a:t>Click to edit Master text styles</a:t>
            </a:r>
          </a:p>
          <a:p>
            <a:pPr lvl="1"/>
            <a:r>
              <a:rPr lang="en-US">
                <a:sym typeface="Baskerville" charset="0"/>
              </a:rPr>
              <a:t>Second level</a:t>
            </a:r>
          </a:p>
          <a:p>
            <a:pPr lvl="2"/>
            <a:r>
              <a:rPr lang="en-US">
                <a:sym typeface="Baskerville" charset="0"/>
              </a:rPr>
              <a:t>Third level</a:t>
            </a:r>
          </a:p>
          <a:p>
            <a:pPr lvl="3"/>
            <a:r>
              <a:rPr lang="en-US">
                <a:sym typeface="Baskerville" charset="0"/>
              </a:rPr>
              <a:t>Fourth level</a:t>
            </a:r>
          </a:p>
          <a:p>
            <a:pPr lvl="4"/>
            <a:r>
              <a:rPr lang="en-US">
                <a:sym typeface="Baskerville" charset="0"/>
              </a:rPr>
              <a:t>Fifth level</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584200" rtl="0" fontAlgn="base" hangingPunct="0">
        <a:spcBef>
          <a:spcPct val="0"/>
        </a:spcBef>
        <a:spcAft>
          <a:spcPct val="0"/>
        </a:spcAft>
        <a:defRPr sz="5800">
          <a:solidFill>
            <a:srgbClr val="817463"/>
          </a:solidFill>
          <a:latin typeface="+mj-lt"/>
          <a:ea typeface="+mj-ea"/>
          <a:cs typeface="+mj-cs"/>
          <a:sym typeface="Baskerville" charset="0"/>
        </a:defRPr>
      </a:lvl1pPr>
      <a:lvl2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2pPr>
      <a:lvl3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3pPr>
      <a:lvl4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4pPr>
      <a:lvl5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5pPr>
      <a:lvl6pPr marL="4572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6pPr>
      <a:lvl7pPr marL="9144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7pPr>
      <a:lvl8pPr marL="13716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8pPr>
      <a:lvl9pPr marL="18288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9pPr>
    </p:titleStyle>
    <p:bodyStyle>
      <a:lvl1pPr algn="l" defTabSz="584200" rtl="0" fontAlgn="base" hangingPunct="0">
        <a:spcBef>
          <a:spcPts val="3800"/>
        </a:spcBef>
        <a:spcAft>
          <a:spcPct val="0"/>
        </a:spcAft>
        <a:defRPr sz="4000">
          <a:solidFill>
            <a:srgbClr val="72675A"/>
          </a:solidFill>
          <a:latin typeface="+mn-lt"/>
          <a:ea typeface="+mn-ea"/>
          <a:cs typeface="+mn-cs"/>
          <a:sym typeface="Baskerville" charset="0"/>
        </a:defRPr>
      </a:lvl1pPr>
      <a:lvl2pPr marL="2286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2pPr>
      <a:lvl3pPr marL="4572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3pPr>
      <a:lvl4pPr marL="6858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4pPr>
      <a:lvl5pPr marL="9144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5pPr>
      <a:lvl6pPr marL="13716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6pPr>
      <a:lvl7pPr marL="18288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7pPr>
      <a:lvl8pPr marL="22860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8pPr>
      <a:lvl9pPr marL="27432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584200" rtl="0" fontAlgn="base" hangingPunct="0">
        <a:spcBef>
          <a:spcPct val="0"/>
        </a:spcBef>
        <a:spcAft>
          <a:spcPct val="0"/>
        </a:spcAft>
        <a:defRPr sz="5800">
          <a:solidFill>
            <a:srgbClr val="817463"/>
          </a:solidFill>
          <a:latin typeface="+mj-lt"/>
          <a:ea typeface="+mj-ea"/>
          <a:cs typeface="+mj-cs"/>
          <a:sym typeface="Baskerville" charset="0"/>
        </a:defRPr>
      </a:lvl1pPr>
      <a:lvl2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2pPr>
      <a:lvl3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3pPr>
      <a:lvl4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4pPr>
      <a:lvl5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5pPr>
      <a:lvl6pPr marL="4572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6pPr>
      <a:lvl7pPr marL="9144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7pPr>
      <a:lvl8pPr marL="13716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8pPr>
      <a:lvl9pPr marL="18288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9pPr>
    </p:titleStyle>
    <p:bodyStyle>
      <a:lvl1pPr algn="l" defTabSz="584200" rtl="0" fontAlgn="base" hangingPunct="0">
        <a:spcBef>
          <a:spcPts val="3800"/>
        </a:spcBef>
        <a:spcAft>
          <a:spcPct val="0"/>
        </a:spcAft>
        <a:defRPr sz="4000">
          <a:solidFill>
            <a:srgbClr val="72675A"/>
          </a:solidFill>
          <a:latin typeface="+mn-lt"/>
          <a:ea typeface="+mn-ea"/>
          <a:cs typeface="+mn-cs"/>
          <a:sym typeface="Baskerville" charset="0"/>
        </a:defRPr>
      </a:lvl1pPr>
      <a:lvl2pPr marL="2286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2pPr>
      <a:lvl3pPr marL="4572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3pPr>
      <a:lvl4pPr marL="6858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4pPr>
      <a:lvl5pPr marL="9144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5pPr>
      <a:lvl6pPr marL="13716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6pPr>
      <a:lvl7pPr marL="18288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7pPr>
      <a:lvl8pPr marL="22860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8pPr>
      <a:lvl9pPr marL="27432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p:cNvSpPr>
          <p:nvPr>
            <p:ph type="body" idx="1"/>
          </p:nvPr>
        </p:nvSpPr>
        <p:spPr bwMode="auto">
          <a:xfrm>
            <a:off x="1016000" y="7200900"/>
            <a:ext cx="5207000"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sym typeface="Baskerville" charset="0"/>
              </a:rPr>
              <a:t>Click to edit Master text styles</a:t>
            </a:r>
          </a:p>
          <a:p>
            <a:pPr lvl="1"/>
            <a:r>
              <a:rPr lang="en-US">
                <a:sym typeface="Baskerville" charset="0"/>
              </a:rPr>
              <a:t>Second level</a:t>
            </a:r>
          </a:p>
          <a:p>
            <a:pPr lvl="2"/>
            <a:r>
              <a:rPr lang="en-US">
                <a:sym typeface="Baskerville" charset="0"/>
              </a:rPr>
              <a:t>Third level</a:t>
            </a:r>
          </a:p>
          <a:p>
            <a:pPr lvl="3"/>
            <a:r>
              <a:rPr lang="en-US">
                <a:sym typeface="Baskerville" charset="0"/>
              </a:rPr>
              <a:t>Fourth level</a:t>
            </a:r>
          </a:p>
          <a:p>
            <a:pPr lvl="4"/>
            <a:r>
              <a:rPr lang="en-US">
                <a:sym typeface="Baskerville" charset="0"/>
              </a:rPr>
              <a:t>Fifth level</a:t>
            </a:r>
          </a:p>
        </p:txBody>
      </p:sp>
    </p:spTree>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584200" rtl="0" fontAlgn="base" hangingPunct="0">
        <a:spcBef>
          <a:spcPct val="0"/>
        </a:spcBef>
        <a:spcAft>
          <a:spcPct val="0"/>
        </a:spcAft>
        <a:defRPr sz="5800">
          <a:solidFill>
            <a:srgbClr val="817463"/>
          </a:solidFill>
          <a:latin typeface="+mj-lt"/>
          <a:ea typeface="+mj-ea"/>
          <a:cs typeface="+mj-cs"/>
          <a:sym typeface="Baskerville" charset="0"/>
        </a:defRPr>
      </a:lvl1pPr>
      <a:lvl2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2pPr>
      <a:lvl3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3pPr>
      <a:lvl4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4pPr>
      <a:lvl5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5pPr>
      <a:lvl6pPr marL="4572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6pPr>
      <a:lvl7pPr marL="9144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7pPr>
      <a:lvl8pPr marL="13716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8pPr>
      <a:lvl9pPr marL="18288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9pPr>
    </p:titleStyle>
    <p:bodyStyle>
      <a:lvl1pPr algn="l" defTabSz="584200" rtl="0" fontAlgn="base" hangingPunct="0">
        <a:spcBef>
          <a:spcPts val="3800"/>
        </a:spcBef>
        <a:spcAft>
          <a:spcPct val="0"/>
        </a:spcAft>
        <a:defRPr sz="4000">
          <a:solidFill>
            <a:srgbClr val="72675A"/>
          </a:solidFill>
          <a:latin typeface="+mn-lt"/>
          <a:ea typeface="+mn-ea"/>
          <a:cs typeface="+mn-cs"/>
          <a:sym typeface="Baskerville" charset="0"/>
        </a:defRPr>
      </a:lvl1pPr>
      <a:lvl2pPr marL="2286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2pPr>
      <a:lvl3pPr marL="4572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3pPr>
      <a:lvl4pPr marL="6858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4pPr>
      <a:lvl5pPr marL="9144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5pPr>
      <a:lvl6pPr marL="13716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6pPr>
      <a:lvl7pPr marL="18288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7pPr>
      <a:lvl8pPr marL="22860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8pPr>
      <a:lvl9pPr marL="27432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3" name="Rectangle 1"/>
          <p:cNvSpPr>
            <a:spLocks noGrp="1"/>
          </p:cNvSpPr>
          <p:nvPr>
            <p:ph type="title"/>
          </p:nvPr>
        </p:nvSpPr>
        <p:spPr bwMode="auto">
          <a:xfrm>
            <a:off x="1079500" y="6172200"/>
            <a:ext cx="11176000" cy="196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a:sym typeface="Baskerville" charset="0"/>
              </a:rPr>
              <a:t>Click to edit Master title style</a:t>
            </a:r>
          </a:p>
        </p:txBody>
      </p:sp>
      <p:sp>
        <p:nvSpPr>
          <p:cNvPr id="8194" name="Rectangle 2"/>
          <p:cNvSpPr>
            <a:spLocks noGrp="1"/>
          </p:cNvSpPr>
          <p:nvPr>
            <p:ph type="body" idx="1"/>
          </p:nvPr>
        </p:nvSpPr>
        <p:spPr bwMode="auto">
          <a:xfrm>
            <a:off x="1079500" y="8166100"/>
            <a:ext cx="11176000"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sym typeface="Baskerville" charset="0"/>
              </a:rPr>
              <a:t>Click to edit Master text styles</a:t>
            </a:r>
          </a:p>
          <a:p>
            <a:pPr lvl="1"/>
            <a:r>
              <a:rPr lang="en-US">
                <a:sym typeface="Baskerville" charset="0"/>
              </a:rPr>
              <a:t>Second level</a:t>
            </a:r>
          </a:p>
          <a:p>
            <a:pPr lvl="2"/>
            <a:r>
              <a:rPr lang="en-US">
                <a:sym typeface="Baskerville" charset="0"/>
              </a:rPr>
              <a:t>Third level</a:t>
            </a:r>
          </a:p>
          <a:p>
            <a:pPr lvl="3"/>
            <a:r>
              <a:rPr lang="en-US">
                <a:sym typeface="Baskerville" charset="0"/>
              </a:rPr>
              <a:t>Fourth level</a:t>
            </a:r>
          </a:p>
          <a:p>
            <a:pPr lvl="4"/>
            <a:r>
              <a:rPr lang="en-US">
                <a:sym typeface="Baskerville" charset="0"/>
              </a:rPr>
              <a:t>Fifth level</a:t>
            </a:r>
          </a:p>
        </p:txBody>
      </p:sp>
    </p:spTree>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584200" rtl="0" fontAlgn="base" hangingPunct="0">
        <a:spcBef>
          <a:spcPct val="0"/>
        </a:spcBef>
        <a:spcAft>
          <a:spcPct val="0"/>
        </a:spcAft>
        <a:defRPr sz="5800">
          <a:solidFill>
            <a:srgbClr val="817463"/>
          </a:solidFill>
          <a:latin typeface="+mj-lt"/>
          <a:ea typeface="+mj-ea"/>
          <a:cs typeface="+mj-cs"/>
          <a:sym typeface="Baskerville" charset="0"/>
        </a:defRPr>
      </a:lvl1pPr>
      <a:lvl2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2pPr>
      <a:lvl3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3pPr>
      <a:lvl4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4pPr>
      <a:lvl5pPr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5pPr>
      <a:lvl6pPr marL="4572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6pPr>
      <a:lvl7pPr marL="9144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7pPr>
      <a:lvl8pPr marL="13716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8pPr>
      <a:lvl9pPr marL="1828800" algn="ctr" defTabSz="584200" rtl="0" fontAlgn="base" hangingPunct="0">
        <a:spcBef>
          <a:spcPct val="0"/>
        </a:spcBef>
        <a:spcAft>
          <a:spcPct val="0"/>
        </a:spcAft>
        <a:defRPr sz="5800">
          <a:solidFill>
            <a:srgbClr val="817463"/>
          </a:solidFill>
          <a:latin typeface="Baskerville" charset="0"/>
          <a:ea typeface="ＭＳ Ｐゴシック" charset="0"/>
          <a:cs typeface="Baskerville" charset="0"/>
          <a:sym typeface="Baskerville" charset="0"/>
        </a:defRPr>
      </a:lvl9pPr>
    </p:titleStyle>
    <p:bodyStyle>
      <a:lvl1pPr algn="l" defTabSz="584200" rtl="0" fontAlgn="base" hangingPunct="0">
        <a:spcBef>
          <a:spcPts val="3800"/>
        </a:spcBef>
        <a:spcAft>
          <a:spcPct val="0"/>
        </a:spcAft>
        <a:defRPr sz="4000">
          <a:solidFill>
            <a:srgbClr val="72675A"/>
          </a:solidFill>
          <a:latin typeface="+mn-lt"/>
          <a:ea typeface="+mn-ea"/>
          <a:cs typeface="+mn-cs"/>
          <a:sym typeface="Baskerville" charset="0"/>
        </a:defRPr>
      </a:lvl1pPr>
      <a:lvl2pPr marL="2286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2pPr>
      <a:lvl3pPr marL="4572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3pPr>
      <a:lvl4pPr marL="6858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4pPr>
      <a:lvl5pPr marL="9144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5pPr>
      <a:lvl6pPr marL="13716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6pPr>
      <a:lvl7pPr marL="18288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7pPr>
      <a:lvl8pPr marL="22860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8pPr>
      <a:lvl9pPr marL="2743200" algn="l" defTabSz="584200" rtl="0" fontAlgn="base" hangingPunct="0">
        <a:spcBef>
          <a:spcPts val="3800"/>
        </a:spcBef>
        <a:spcAft>
          <a:spcPct val="0"/>
        </a:spcAft>
        <a:defRPr sz="4000">
          <a:solidFill>
            <a:srgbClr val="72675A"/>
          </a:solidFill>
          <a:latin typeface="+mn-lt"/>
          <a:ea typeface="Baskerville" charset="0"/>
          <a:cs typeface="+mn-cs"/>
          <a:sym typeface="Baskervill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9.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1079500" y="1981200"/>
            <a:ext cx="11176000" cy="2919413"/>
          </a:xfrm>
        </p:spPr>
        <p:txBody>
          <a:bodyPr/>
          <a:lstStyle/>
          <a:p>
            <a:pPr defTabSz="457200">
              <a:lnSpc>
                <a:spcPts val="7300"/>
              </a:lnSpc>
            </a:pPr>
            <a:r>
              <a:rPr lang="en-US" sz="6000">
                <a:solidFill>
                  <a:srgbClr val="FFFFFF"/>
                </a:solidFill>
                <a:latin typeface="Cochin" charset="0"/>
                <a:cs typeface="Cochin" charset="0"/>
                <a:sym typeface="Cochin" charset="0"/>
              </a:rPr>
              <a:t>Research and digital resources:</a:t>
            </a:r>
            <a:r>
              <a:rPr lang="en-US">
                <a:solidFill>
                  <a:srgbClr val="FFFFFF"/>
                </a:solidFill>
                <a:latin typeface="Cochin" charset="0"/>
                <a:cs typeface="Cochin" charset="0"/>
                <a:sym typeface="Cochin" charset="0"/>
              </a:rPr>
              <a:t> </a:t>
            </a:r>
            <a:br>
              <a:rPr lang="en-US">
                <a:solidFill>
                  <a:srgbClr val="FFFFFF"/>
                </a:solidFill>
                <a:latin typeface="Cochin" charset="0"/>
                <a:cs typeface="Cochin" charset="0"/>
                <a:sym typeface="Cochin" charset="0"/>
              </a:rPr>
            </a:br>
            <a:r>
              <a:rPr lang="en-US">
                <a:solidFill>
                  <a:srgbClr val="FFFFFF"/>
                </a:solidFill>
                <a:latin typeface="Cochin" charset="0"/>
                <a:cs typeface="Cochin" charset="0"/>
                <a:sym typeface="Cochin" charset="0"/>
              </a:rPr>
              <a:t>An agenda for the twenty-first century</a:t>
            </a:r>
            <a:endParaRPr lang="en-US"/>
          </a:p>
        </p:txBody>
      </p:sp>
      <p:sp>
        <p:nvSpPr>
          <p:cNvPr id="10242" name="Rectangle 2"/>
          <p:cNvSpPr>
            <a:spLocks noGrp="1" noChangeArrowheads="1"/>
          </p:cNvSpPr>
          <p:nvPr>
            <p:ph type="body" idx="1"/>
          </p:nvPr>
        </p:nvSpPr>
        <p:spPr>
          <a:xfrm>
            <a:off x="1079500" y="5143500"/>
            <a:ext cx="11176000" cy="1397000"/>
          </a:xfrm>
        </p:spPr>
        <p:txBody>
          <a:bodyPr/>
          <a:lstStyle/>
          <a:p>
            <a:pPr algn="ctr">
              <a:lnSpc>
                <a:spcPts val="9100"/>
              </a:lnSpc>
              <a:spcBef>
                <a:spcPct val="0"/>
              </a:spcBef>
            </a:pPr>
            <a:r>
              <a:rPr lang="en-US" sz="3600">
                <a:solidFill>
                  <a:srgbClr val="FFFFFF"/>
                </a:solidFill>
                <a:effectLst>
                  <a:outerShdw blurRad="38100" dist="38100" dir="2700000" algn="tl">
                    <a:srgbClr val="000000"/>
                  </a:outerShdw>
                </a:effectLst>
                <a:latin typeface="Cochin" charset="0"/>
                <a:cs typeface="Cochin" charset="0"/>
                <a:sym typeface="Cochin" charset="0"/>
              </a:rPr>
              <a:t>D. J. B. Trim</a:t>
            </a:r>
          </a:p>
          <a:p>
            <a:pPr algn="ctr">
              <a:lnSpc>
                <a:spcPts val="9100"/>
              </a:lnSpc>
              <a:spcBef>
                <a:spcPct val="0"/>
              </a:spcBef>
            </a:pPr>
            <a:r>
              <a:rPr lang="en-US" sz="3600">
                <a:solidFill>
                  <a:srgbClr val="FFFFFF"/>
                </a:solidFill>
                <a:effectLst>
                  <a:outerShdw blurRad="38100" dist="38100" dir="2700000" algn="tl">
                    <a:srgbClr val="000000"/>
                  </a:outerShdw>
                </a:effectLst>
                <a:latin typeface="Cochin" charset="0"/>
                <a:cs typeface="Cochin" charset="0"/>
                <a:sym typeface="Cochin" charset="0"/>
              </a:rPr>
              <a:t>Office of Archives, Statistics, and Research</a:t>
            </a:r>
            <a:endParaRPr lang="en-US"/>
          </a:p>
        </p:txBody>
      </p:sp>
      <p:pic>
        <p:nvPicPr>
          <p:cNvPr id="10243" name="Picture 3" descr="gol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6446838"/>
            <a:ext cx="3884613" cy="292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914400" y="317500"/>
            <a:ext cx="11176000" cy="1776413"/>
          </a:xfrm>
        </p:spPr>
        <p:txBody>
          <a:bodyPr/>
          <a:lstStyle/>
          <a:p>
            <a:r>
              <a:rPr lang="en-US"/>
              <a:t>A new age for Adventist Studies</a:t>
            </a:r>
          </a:p>
        </p:txBody>
      </p:sp>
      <p:sp>
        <p:nvSpPr>
          <p:cNvPr id="20482" name="Rectangle 2"/>
          <p:cNvSpPr>
            <a:spLocks noGrp="1" noChangeArrowheads="1"/>
          </p:cNvSpPr>
          <p:nvPr>
            <p:ph type="body" idx="1"/>
          </p:nvPr>
        </p:nvSpPr>
        <p:spPr/>
        <p:txBody>
          <a:bodyPr/>
          <a:lstStyle/>
          <a:p>
            <a:pPr marL="419100" indent="-419100">
              <a:buFontTx/>
              <a:buChar char="•"/>
            </a:pPr>
            <a:r>
              <a:rPr lang="en-US"/>
              <a:t>All this means that the Church needs to embrace research and analysis more than ever before.</a:t>
            </a:r>
          </a:p>
          <a:p>
            <a:pPr marL="419100" indent="-419100">
              <a:buFontTx/>
              <a:buChar char="•"/>
            </a:pPr>
            <a:r>
              <a:rPr lang="en-US"/>
              <a:t>Adventist scholars have the expertise to serve their Church not just by teaching but by research. </a:t>
            </a:r>
          </a:p>
          <a:p>
            <a:pPr marL="419100" indent="-419100">
              <a:buFontTx/>
              <a:buChar char="•"/>
            </a:pPr>
            <a:r>
              <a:rPr lang="en-US"/>
              <a:t>Once research was something nice for scholars to do if they could be spared from their teaching.</a:t>
            </a:r>
          </a:p>
          <a:p>
            <a:pPr marL="419100" indent="-419100">
              <a:buFontTx/>
              <a:buChar char="•"/>
            </a:pPr>
            <a:r>
              <a:rPr lang="en-US"/>
              <a:t>Now the Great Second Advent Movement needs its universities to become </a:t>
            </a:r>
            <a:r>
              <a:rPr lang="en-US" b="1"/>
              <a:t>knowledge powerhouses</a:t>
            </a:r>
            <a:r>
              <a:rPr lang="en-US"/>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48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48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358775" y="1460500"/>
            <a:ext cx="12615863" cy="6832600"/>
          </a:xfrm>
        </p:spPr>
        <p:txBody>
          <a:bodyPr lIns="50800" tIns="50800" rIns="50800" bIns="50800"/>
          <a:lstStyle/>
          <a:p>
            <a:pPr marL="739775" indent="-739775" algn="l">
              <a:lnSpc>
                <a:spcPts val="7200"/>
              </a:lnSpc>
              <a:spcBef>
                <a:spcPts val="600"/>
              </a:spcBef>
            </a:pPr>
            <a:r>
              <a:rPr lang="en-US">
                <a:solidFill>
                  <a:srgbClr val="E0DAA2"/>
                </a:solidFill>
                <a:effectLst>
                  <a:outerShdw blurRad="38100" dist="38100" dir="2700000" algn="tl">
                    <a:srgbClr val="000000"/>
                  </a:outerShdw>
                </a:effectLst>
                <a:latin typeface="Cochin" charset="0"/>
                <a:cs typeface="Cochin" charset="0"/>
                <a:sym typeface="Cochin" charset="0"/>
              </a:rPr>
              <a:t>EXAMPLES OF THE POWER OF:</a:t>
            </a:r>
            <a:r>
              <a:rPr lang="en-US">
                <a:solidFill>
                  <a:srgbClr val="EBEBEB"/>
                </a:solidFill>
                <a:effectLst>
                  <a:outerShdw blurRad="38100" dist="38100" dir="2700000" algn="tl">
                    <a:srgbClr val="000000"/>
                  </a:outerShdw>
                </a:effectLst>
                <a:latin typeface="Cochin" charset="0"/>
                <a:cs typeface="Cochin" charset="0"/>
                <a:sym typeface="Cochin" charset="0"/>
              </a:rPr>
              <a:t> </a:t>
            </a:r>
            <a:br>
              <a:rPr lang="en-US">
                <a:solidFill>
                  <a:srgbClr val="EBEBEB"/>
                </a:solidFill>
                <a:effectLst>
                  <a:outerShdw blurRad="38100" dist="38100" dir="2700000" algn="tl">
                    <a:srgbClr val="000000"/>
                  </a:outerShdw>
                </a:effectLst>
                <a:latin typeface="Cochin" charset="0"/>
                <a:cs typeface="Cochin" charset="0"/>
                <a:sym typeface="Cochin" charset="0"/>
              </a:rPr>
            </a:br>
            <a:r>
              <a:rPr lang="en-US" sz="5500">
                <a:solidFill>
                  <a:srgbClr val="EBEBEB"/>
                </a:solidFill>
                <a:effectLst>
                  <a:outerShdw blurRad="38100" dist="38100" dir="2700000" algn="tl">
                    <a:srgbClr val="000000"/>
                  </a:outerShdw>
                </a:effectLst>
                <a:latin typeface="Cochin" charset="0"/>
                <a:cs typeface="Cochin" charset="0"/>
                <a:sym typeface="Cochin" charset="0"/>
              </a:rPr>
              <a:t>DIGITAL DATA COLLECTION  </a:t>
            </a:r>
            <a:br>
              <a:rPr lang="en-US" sz="5500">
                <a:solidFill>
                  <a:srgbClr val="EBEBEB"/>
                </a:solidFill>
                <a:effectLst>
                  <a:outerShdw blurRad="38100" dist="38100" dir="2700000" algn="tl">
                    <a:srgbClr val="000000"/>
                  </a:outerShdw>
                </a:effectLst>
                <a:latin typeface="Cochin" charset="0"/>
                <a:cs typeface="Cochin" charset="0"/>
                <a:sym typeface="Cochin" charset="0"/>
              </a:rPr>
            </a:br>
            <a:r>
              <a:rPr lang="en-US" sz="5500">
                <a:solidFill>
                  <a:srgbClr val="EBEBEB"/>
                </a:solidFill>
                <a:effectLst>
                  <a:outerShdw blurRad="38100" dist="38100" dir="2700000" algn="tl">
                    <a:srgbClr val="000000"/>
                  </a:outerShdw>
                </a:effectLst>
                <a:latin typeface="Cochin" charset="0"/>
                <a:cs typeface="Cochin" charset="0"/>
                <a:sym typeface="Cochin" charset="0"/>
              </a:rPr>
              <a:t>ONLINE DIGITAL RESOURCES </a:t>
            </a:r>
            <a:br>
              <a:rPr lang="en-US" sz="5500">
                <a:solidFill>
                  <a:srgbClr val="EBEBEB"/>
                </a:solidFill>
                <a:effectLst>
                  <a:outerShdw blurRad="38100" dist="38100" dir="2700000" algn="tl">
                    <a:srgbClr val="000000"/>
                  </a:outerShdw>
                </a:effectLst>
                <a:latin typeface="Cochin" charset="0"/>
                <a:cs typeface="Cochin" charset="0"/>
                <a:sym typeface="Cochin" charset="0"/>
              </a:rPr>
            </a:br>
            <a:r>
              <a:rPr lang="ja-JP" altLang="en-US" sz="5500">
                <a:solidFill>
                  <a:srgbClr val="EBEBEB"/>
                </a:solidFill>
                <a:effectLst>
                  <a:outerShdw blurRad="38100" dist="38100" dir="2700000" algn="tl">
                    <a:srgbClr val="000000"/>
                  </a:outerShdw>
                </a:effectLst>
                <a:latin typeface="Cochin" charset="0"/>
                <a:cs typeface="Cochin" charset="0"/>
                <a:sym typeface="Cochin" charset="0"/>
              </a:rPr>
              <a:t>“</a:t>
            </a:r>
            <a:r>
              <a:rPr lang="en-US" sz="5500">
                <a:solidFill>
                  <a:srgbClr val="EBEBEB"/>
                </a:solidFill>
                <a:effectLst>
                  <a:outerShdw blurRad="38100" dist="38100" dir="2700000" algn="tl">
                    <a:srgbClr val="000000"/>
                  </a:outerShdw>
                </a:effectLst>
                <a:latin typeface="Cochin" charset="0"/>
                <a:cs typeface="Cochin" charset="0"/>
                <a:sym typeface="Cochin" charset="0"/>
              </a:rPr>
              <a:t>BIG DATA</a:t>
            </a:r>
            <a:r>
              <a:rPr lang="ja-JP" altLang="en-US" sz="5500">
                <a:solidFill>
                  <a:srgbClr val="EBEBEB"/>
                </a:solidFill>
                <a:effectLst>
                  <a:outerShdw blurRad="38100" dist="38100" dir="2700000" algn="tl">
                    <a:srgbClr val="000000"/>
                  </a:outerShdw>
                </a:effectLst>
                <a:latin typeface="Cochin" charset="0"/>
                <a:cs typeface="Cochin" charset="0"/>
                <a:sym typeface="Cochin" charset="0"/>
              </a:rPr>
              <a:t>”</a:t>
            </a:r>
            <a:r>
              <a:rPr lang="en-US" sz="5500">
                <a:solidFill>
                  <a:srgbClr val="EBEBEB"/>
                </a:solidFill>
                <a:effectLst>
                  <a:outerShdw blurRad="38100" dist="38100" dir="2700000" algn="tl">
                    <a:srgbClr val="000000"/>
                  </a:outerShdw>
                </a:effectLst>
                <a:latin typeface="Cochin" charset="0"/>
                <a:cs typeface="Cochin" charset="0"/>
                <a:sym typeface="Cochin" charset="0"/>
              </a:rPr>
              <a:t> ANALYSIS</a:t>
            </a:r>
            <a:br>
              <a:rPr lang="en-US" sz="5500">
                <a:solidFill>
                  <a:srgbClr val="EBEBEB"/>
                </a:solidFill>
                <a:effectLst>
                  <a:outerShdw blurRad="38100" dist="38100" dir="2700000" algn="tl">
                    <a:srgbClr val="000000"/>
                  </a:outerShdw>
                </a:effectLst>
                <a:latin typeface="Cochin" charset="0"/>
                <a:cs typeface="Cochin" charset="0"/>
                <a:sym typeface="Cochin" charset="0"/>
              </a:rPr>
            </a:br>
            <a:r>
              <a:rPr lang="en-US" sz="5500">
                <a:solidFill>
                  <a:srgbClr val="EBEBEB"/>
                </a:solidFill>
                <a:effectLst>
                  <a:outerShdw blurRad="38100" dist="38100" dir="2700000" algn="tl">
                    <a:srgbClr val="000000"/>
                  </a:outerShdw>
                </a:effectLst>
                <a:latin typeface="Cochin" charset="0"/>
                <a:cs typeface="Cochin" charset="0"/>
                <a:sym typeface="Cochin" charset="0"/>
              </a:rPr>
              <a:t>ADVENTIST-RELATED  RESEARCH</a:t>
            </a:r>
            <a:endParaRPr lang="en-US"/>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1079500" y="1889125"/>
            <a:ext cx="11176000" cy="5973763"/>
          </a:xfrm>
        </p:spPr>
        <p:txBody>
          <a:bodyPr lIns="304800" tIns="304800" rIns="304800" bIns="304800"/>
          <a:lstStyle/>
          <a:p>
            <a:pPr marL="233363" indent="-233363" algn="l">
              <a:spcBef>
                <a:spcPts val="2400"/>
              </a:spcBef>
            </a:pPr>
            <a:r>
              <a:rPr lang="en-US" sz="4800">
                <a:solidFill>
                  <a:srgbClr val="FFFB00"/>
                </a:solidFill>
              </a:rPr>
              <a:t>These are all relevant to universities and colleges, because your faculty: </a:t>
            </a:r>
            <a:br>
              <a:rPr lang="en-US" sz="4800">
                <a:solidFill>
                  <a:srgbClr val="FFFB00"/>
                </a:solidFill>
              </a:rPr>
            </a:br>
            <a:r>
              <a:rPr lang="en-US" sz="2800">
                <a:solidFill>
                  <a:srgbClr val="FFFB00"/>
                </a:solidFill>
              </a:rPr>
              <a:t>Will want to know about the resources, to use them for their research </a:t>
            </a:r>
            <a:br>
              <a:rPr lang="en-US" sz="2800">
                <a:solidFill>
                  <a:srgbClr val="FFFB00"/>
                </a:solidFill>
              </a:rPr>
            </a:br>
            <a:r>
              <a:rPr lang="en-US" sz="2800">
                <a:solidFill>
                  <a:srgbClr val="FFFB00"/>
                </a:solidFill>
              </a:rPr>
              <a:t>Can take the Adventist resources and make them more meaningful &amp; and useful</a:t>
            </a:r>
            <a:br>
              <a:rPr lang="en-US" sz="2800">
                <a:solidFill>
                  <a:srgbClr val="FFFB00"/>
                </a:solidFill>
              </a:rPr>
            </a:br>
            <a:r>
              <a:rPr lang="en-US" sz="2800">
                <a:solidFill>
                  <a:srgbClr val="FFFB00"/>
                </a:solidFill>
              </a:rPr>
              <a:t>Can assist conference/mission/union leaders in analysing secular </a:t>
            </a:r>
            <a:r>
              <a:rPr lang="ja-JP" altLang="en-US" sz="2800">
                <a:solidFill>
                  <a:srgbClr val="FFFB00"/>
                </a:solidFill>
              </a:rPr>
              <a:t>“</a:t>
            </a:r>
            <a:r>
              <a:rPr lang="en-US" sz="2800">
                <a:solidFill>
                  <a:srgbClr val="FFFB00"/>
                </a:solidFill>
              </a:rPr>
              <a:t>big data</a:t>
            </a:r>
            <a:r>
              <a:rPr lang="ja-JP" altLang="en-US" sz="2800">
                <a:solidFill>
                  <a:srgbClr val="FFFB00"/>
                </a:solidFill>
              </a:rPr>
              <a:t>”</a:t>
            </a:r>
            <a:r>
              <a:rPr lang="en-US" sz="2800">
                <a:solidFill>
                  <a:srgbClr val="FFFB00"/>
                </a:solidFill>
              </a:rPr>
              <a:t/>
            </a:r>
            <a:br>
              <a:rPr lang="en-US" sz="2800">
                <a:solidFill>
                  <a:srgbClr val="FFFB00"/>
                </a:solidFill>
              </a:rPr>
            </a:br>
            <a:r>
              <a:rPr lang="en-US" sz="2800">
                <a:solidFill>
                  <a:srgbClr val="FFFB00"/>
                </a:solidFill>
              </a:rPr>
              <a:t>Potentially can partner with division leaders or us at the GC in major church research projects</a:t>
            </a:r>
            <a:endParaRPr lang="en-US"/>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p:txBody>
          <a:bodyPr/>
          <a:lstStyle/>
          <a:p>
            <a:pPr defTabSz="571500"/>
            <a:r>
              <a:rPr lang="en-US" sz="5600" b="1"/>
              <a:t>1. </a:t>
            </a:r>
            <a:r>
              <a:rPr lang="en-US" sz="5600"/>
              <a:t>Three examples of denominational digital data collection</a:t>
            </a:r>
            <a:endParaRPr lang="en-US"/>
          </a:p>
        </p:txBody>
      </p:sp>
      <p:sp>
        <p:nvSpPr>
          <p:cNvPr id="23554" name="Rectangle 2"/>
          <p:cNvSpPr>
            <a:spLocks noGrp="1" noChangeArrowheads="1"/>
          </p:cNvSpPr>
          <p:nvPr>
            <p:ph type="body" idx="1"/>
          </p:nvPr>
        </p:nvSpPr>
        <p:spPr/>
        <p:txBody>
          <a:bodyPr/>
          <a:lstStyle/>
          <a:p>
            <a:pPr marL="419100" indent="-419100">
              <a:buFontTx/>
              <a:buChar char="•"/>
            </a:pPr>
            <a:r>
              <a:rPr lang="en-US" b="1"/>
              <a:t>eAdventist</a:t>
            </a:r>
            <a:r>
              <a:rPr lang="en-US"/>
              <a:t>: collecting and reporting local church statistics in NAD</a:t>
            </a:r>
          </a:p>
          <a:p>
            <a:pPr marL="419100" indent="-419100">
              <a:buFontTx/>
              <a:buChar char="•"/>
            </a:pPr>
            <a:r>
              <a:rPr lang="en-US" b="1"/>
              <a:t>ACMS</a:t>
            </a:r>
            <a:r>
              <a:rPr lang="en-US"/>
              <a:t> (</a:t>
            </a:r>
            <a:r>
              <a:rPr lang="en-US" b="1"/>
              <a:t>A</a:t>
            </a:r>
            <a:r>
              <a:rPr lang="en-US"/>
              <a:t>dventist </a:t>
            </a:r>
            <a:r>
              <a:rPr lang="en-US" b="1"/>
              <a:t>C</a:t>
            </a:r>
            <a:r>
              <a:rPr lang="en-US"/>
              <a:t>hurch </a:t>
            </a:r>
            <a:r>
              <a:rPr lang="en-US" b="1"/>
              <a:t>M</a:t>
            </a:r>
            <a:r>
              <a:rPr lang="en-US"/>
              <a:t>anagement </a:t>
            </a:r>
            <a:r>
              <a:rPr lang="en-US" b="1"/>
              <a:t>S</a:t>
            </a:r>
            <a:r>
              <a:rPr lang="en-US"/>
              <a:t>ystem)— collecting, managing &amp; reporting local church data, initially in SAD, but going worldwide</a:t>
            </a:r>
          </a:p>
          <a:p>
            <a:pPr marL="419100" indent="-419100">
              <a:buFontTx/>
              <a:buChar char="•"/>
            </a:pPr>
            <a:r>
              <a:rPr lang="en-US" b="1"/>
              <a:t>MyReport</a:t>
            </a:r>
            <a:r>
              <a:rPr lang="en-US"/>
              <a:t>: collecting &amp; reporting denominational statistics for administrative units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body" idx="1"/>
          </p:nvPr>
        </p:nvSpPr>
        <p:spPr>
          <a:xfrm>
            <a:off x="4203700" y="8902700"/>
            <a:ext cx="5207000" cy="660400"/>
          </a:xfrm>
        </p:spPr>
        <p:txBody>
          <a:bodyPr/>
          <a:lstStyle/>
          <a:p>
            <a:pPr algn="ctr">
              <a:spcBef>
                <a:spcPct val="0"/>
              </a:spcBef>
            </a:pPr>
            <a:r>
              <a:rPr lang="en-US" sz="3200">
                <a:solidFill>
                  <a:srgbClr val="515151"/>
                </a:solidFill>
                <a:latin typeface="Bradley Hand ITC TT-Bold" charset="0"/>
                <a:cs typeface="Bradley Hand ITC TT-Bold" charset="0"/>
                <a:sym typeface="Bradley Hand ITC TT-Bold" charset="0"/>
              </a:rPr>
              <a:t>eAdventist log-in screen</a:t>
            </a:r>
            <a:endParaRPr lang="en-US"/>
          </a:p>
        </p:txBody>
      </p:sp>
      <p:pic>
        <p:nvPicPr>
          <p:cNvPr id="24578" name="Picture 2" descr="eAdventist.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13004800" cy="8440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body" idx="1"/>
          </p:nvPr>
        </p:nvSpPr>
        <p:spPr>
          <a:xfrm>
            <a:off x="3898900" y="7708900"/>
            <a:ext cx="5207000" cy="660400"/>
          </a:xfrm>
        </p:spPr>
        <p:txBody>
          <a:bodyPr/>
          <a:lstStyle/>
          <a:p>
            <a:pPr algn="ctr">
              <a:spcBef>
                <a:spcPct val="0"/>
              </a:spcBef>
            </a:pPr>
            <a:r>
              <a:rPr lang="en-US" sz="3200">
                <a:solidFill>
                  <a:srgbClr val="515151"/>
                </a:solidFill>
                <a:latin typeface="Bradley Hand ITC TT-Bold" charset="0"/>
                <a:cs typeface="Bradley Hand ITC TT-Bold" charset="0"/>
                <a:sym typeface="Bradley Hand ITC TT-Bold" charset="0"/>
              </a:rPr>
              <a:t>ACMS log-in screen</a:t>
            </a:r>
            <a:endParaRPr lang="en-US"/>
          </a:p>
        </p:txBody>
      </p:sp>
      <p:pic>
        <p:nvPicPr>
          <p:cNvPr id="25602" name="Picture 2" descr="ACMS.tiff"/>
          <p:cNvPicPr>
            <a:picLocks noChangeAspect="1"/>
          </p:cNvPicPr>
          <p:nvPr/>
        </p:nvPicPr>
        <p:blipFill>
          <a:blip r:embed="rId2">
            <a:extLst>
              <a:ext uri="{28A0092B-C50C-407E-A947-70E740481C1C}">
                <a14:useLocalDpi xmlns:a14="http://schemas.microsoft.com/office/drawing/2010/main" val="0"/>
              </a:ext>
            </a:extLst>
          </a:blip>
          <a:srcRect b="2025"/>
          <a:stretch>
            <a:fillRect/>
          </a:stretch>
        </p:blipFill>
        <p:spPr bwMode="auto">
          <a:xfrm>
            <a:off x="0" y="58738"/>
            <a:ext cx="13004800" cy="7373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body" idx="1"/>
          </p:nvPr>
        </p:nvSpPr>
        <p:spPr>
          <a:xfrm>
            <a:off x="3898900" y="8801100"/>
            <a:ext cx="5207000" cy="660400"/>
          </a:xfrm>
        </p:spPr>
        <p:txBody>
          <a:bodyPr/>
          <a:lstStyle/>
          <a:p>
            <a:pPr algn="ctr">
              <a:spcBef>
                <a:spcPct val="0"/>
              </a:spcBef>
            </a:pPr>
            <a:r>
              <a:rPr lang="en-US" sz="3200">
                <a:solidFill>
                  <a:srgbClr val="515151"/>
                </a:solidFill>
                <a:latin typeface="Bradley Hand ITC TT-Bold" charset="0"/>
                <a:cs typeface="Bradley Hand ITC TT-Bold" charset="0"/>
                <a:sym typeface="Bradley Hand ITC TT-Bold" charset="0"/>
              </a:rPr>
              <a:t>MyReport Log-in Screen</a:t>
            </a:r>
            <a:endParaRPr lang="en-US"/>
          </a:p>
        </p:txBody>
      </p:sp>
      <p:pic>
        <p:nvPicPr>
          <p:cNvPr id="26626" name="Picture 2" descr="MyReport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3004800" cy="845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body" idx="1"/>
          </p:nvPr>
        </p:nvSpPr>
        <p:spPr>
          <a:xfrm>
            <a:off x="214313" y="8775700"/>
            <a:ext cx="12573000" cy="660400"/>
          </a:xfrm>
        </p:spPr>
        <p:txBody>
          <a:bodyPr/>
          <a:lstStyle/>
          <a:p>
            <a:pPr algn="ctr">
              <a:spcBef>
                <a:spcPct val="0"/>
              </a:spcBef>
            </a:pPr>
            <a:r>
              <a:rPr lang="en-US" sz="3200">
                <a:solidFill>
                  <a:srgbClr val="515151"/>
                </a:solidFill>
                <a:latin typeface="Bradley Hand ITC TT-Bold" charset="0"/>
                <a:cs typeface="Bradley Hand ITC TT-Bold" charset="0"/>
                <a:sym typeface="Bradley Hand ITC TT-Bold" charset="0"/>
              </a:rPr>
              <a:t>MyReport: 4th Quarter 2012 report screen</a:t>
            </a:r>
            <a:endParaRPr lang="en-US"/>
          </a:p>
        </p:txBody>
      </p:sp>
      <p:pic>
        <p:nvPicPr>
          <p:cNvPr id="27650" name="Picture 2" descr="MyReport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3004800" cy="847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p:txBody>
          <a:bodyPr/>
          <a:lstStyle/>
          <a:p>
            <a:r>
              <a:rPr lang="en-US"/>
              <a:t>Limits to accessibility</a:t>
            </a:r>
          </a:p>
        </p:txBody>
      </p:sp>
      <p:sp>
        <p:nvSpPr>
          <p:cNvPr id="28674" name="Rectangle 2"/>
          <p:cNvSpPr>
            <a:spLocks noGrp="1" noChangeArrowheads="1"/>
          </p:cNvSpPr>
          <p:nvPr>
            <p:ph type="body" idx="1"/>
          </p:nvPr>
        </p:nvSpPr>
        <p:spPr>
          <a:xfrm>
            <a:off x="914400" y="2717800"/>
            <a:ext cx="11852275" cy="6840538"/>
          </a:xfrm>
        </p:spPr>
        <p:txBody>
          <a:bodyPr lIns="50800" tIns="50800" rIns="50800" bIns="50800"/>
          <a:lstStyle/>
          <a:p>
            <a:pPr marL="419100" indent="-419100">
              <a:buFontTx/>
              <a:buChar char="•"/>
            </a:pPr>
            <a:r>
              <a:rPr lang="en-US"/>
              <a:t>Privacy laws around the world mean access to ACMS and eAdventist databases is limited</a:t>
            </a:r>
          </a:p>
          <a:p>
            <a:pPr marL="419100" indent="-419100">
              <a:buFontTx/>
              <a:buChar char="•"/>
            </a:pPr>
            <a:r>
              <a:rPr lang="en-US"/>
              <a:t>However, abstract cumulative data will be available, if only through the </a:t>
            </a:r>
            <a:r>
              <a:rPr lang="en-US" i="1"/>
              <a:t>Annual Statistical Report</a:t>
            </a:r>
            <a:endParaRPr lang="en-US"/>
          </a:p>
          <a:p>
            <a:pPr marL="419100" indent="-419100">
              <a:buFontTx/>
              <a:buChar char="•"/>
            </a:pPr>
            <a:r>
              <a:rPr lang="en-US"/>
              <a:t>Eventually the </a:t>
            </a:r>
            <a:r>
              <a:rPr lang="en-US" i="1"/>
              <a:t>ASR</a:t>
            </a:r>
            <a:r>
              <a:rPr lang="en-US"/>
              <a:t> may be replaced by a statistics web-site updated in real time, increasing the value of church statistics for analysis of trends, etc.</a:t>
            </a:r>
          </a:p>
          <a:p>
            <a:pPr marL="419100" indent="-419100">
              <a:buFontTx/>
              <a:buChar char="•"/>
            </a:pPr>
            <a:r>
              <a:rPr lang="en-US"/>
              <a:t>But also, collecting data this way means it is possible to collect far more than traditional official statistics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p:txBody>
          <a:bodyPr/>
          <a:lstStyle/>
          <a:p>
            <a:r>
              <a:rPr lang="en-US" b="1">
                <a:solidFill>
                  <a:srgbClr val="EBEBEB"/>
                </a:solidFill>
                <a:effectLst>
                  <a:outerShdw blurRad="38100" dist="38100" dir="2700000" algn="tl">
                    <a:srgbClr val="000000"/>
                  </a:outerShdw>
                </a:effectLst>
                <a:latin typeface="Cochin" charset="0"/>
                <a:cs typeface="Cochin" charset="0"/>
                <a:sym typeface="Cochin" charset="0"/>
              </a:rPr>
              <a:t>2. </a:t>
            </a:r>
            <a:r>
              <a:rPr lang="en-US">
                <a:solidFill>
                  <a:srgbClr val="EBEBEB"/>
                </a:solidFill>
                <a:effectLst>
                  <a:outerShdw blurRad="38100" dist="38100" dir="2700000" algn="tl">
                    <a:srgbClr val="000000"/>
                  </a:outerShdw>
                </a:effectLst>
                <a:latin typeface="Cochin" charset="0"/>
                <a:cs typeface="Cochin" charset="0"/>
                <a:sym typeface="Cochin" charset="0"/>
              </a:rPr>
              <a:t>ADVENTIST SCHOLARLY RESOURCES ONLINE</a:t>
            </a:r>
            <a:endParaRPr lang="en-US"/>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Big data - black ho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AutoShape 1"/>
          <p:cNvSpPr>
            <a:spLocks/>
          </p:cNvSpPr>
          <p:nvPr/>
        </p:nvSpPr>
        <p:spPr bwMode="auto">
          <a:xfrm>
            <a:off x="2278063" y="9094788"/>
            <a:ext cx="8447087"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3200"/>
              <a:t>Center for Adventist Research, Andrews University</a:t>
            </a:r>
            <a:endParaRPr lang="en-US"/>
          </a:p>
        </p:txBody>
      </p:sp>
      <p:pic>
        <p:nvPicPr>
          <p:cNvPr id="30722" name="Picture 2" descr="CAR screenshot.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9213"/>
            <a:ext cx="13003213" cy="899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AutoShape 1"/>
          <p:cNvSpPr>
            <a:spLocks/>
          </p:cNvSpPr>
          <p:nvPr/>
        </p:nvSpPr>
        <p:spPr bwMode="auto">
          <a:xfrm>
            <a:off x="3241675" y="9094788"/>
            <a:ext cx="6519863"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3200"/>
              <a:t>Seventh-day Adventist Periodical Index</a:t>
            </a:r>
            <a:endParaRPr lang="en-US"/>
          </a:p>
        </p:txBody>
      </p:sp>
      <p:pic>
        <p:nvPicPr>
          <p:cNvPr id="31746" name="Picture 2" descr="SDAPI screenshot.tiff"/>
          <p:cNvPicPr>
            <a:picLocks noChangeAspect="1"/>
          </p:cNvPicPr>
          <p:nvPr/>
        </p:nvPicPr>
        <p:blipFill>
          <a:blip r:embed="rId2">
            <a:extLst>
              <a:ext uri="{28A0092B-C50C-407E-A947-70E740481C1C}">
                <a14:useLocalDpi xmlns:a14="http://schemas.microsoft.com/office/drawing/2010/main" val="0"/>
              </a:ext>
            </a:extLst>
          </a:blip>
          <a:srcRect l="781"/>
          <a:stretch>
            <a:fillRect/>
          </a:stretch>
        </p:blipFill>
        <p:spPr bwMode="auto">
          <a:xfrm>
            <a:off x="25400" y="11113"/>
            <a:ext cx="12952413" cy="9002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AutoShape 1"/>
          <p:cNvSpPr>
            <a:spLocks/>
          </p:cNvSpPr>
          <p:nvPr/>
        </p:nvSpPr>
        <p:spPr bwMode="auto">
          <a:xfrm>
            <a:off x="3251200" y="9094788"/>
            <a:ext cx="6500813"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3200"/>
              <a:t>Loma Linda University Digital Archive</a:t>
            </a:r>
            <a:endParaRPr lang="en-US"/>
          </a:p>
        </p:txBody>
      </p:sp>
      <p:pic>
        <p:nvPicPr>
          <p:cNvPr id="32770" name="Picture 2" descr="LLU Digital Archiv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3003213" cy="8902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AutoShape 1"/>
          <p:cNvSpPr>
            <a:spLocks/>
          </p:cNvSpPr>
          <p:nvPr/>
        </p:nvSpPr>
        <p:spPr bwMode="auto">
          <a:xfrm>
            <a:off x="1714500" y="9094788"/>
            <a:ext cx="9574213"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3200"/>
              <a:t>UNASP: Centro Nacional de Memória Adventista (Brazil)</a:t>
            </a:r>
            <a:endParaRPr lang="en-US"/>
          </a:p>
        </p:txBody>
      </p:sp>
      <p:pic>
        <p:nvPicPr>
          <p:cNvPr id="33794" name="Picture 2" descr="CNMA screenshot.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3004800" cy="8913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EGWWriting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3003213" cy="8936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818" name="AutoShape 2"/>
          <p:cNvSpPr>
            <a:spLocks/>
          </p:cNvSpPr>
          <p:nvPr/>
        </p:nvSpPr>
        <p:spPr bwMode="auto">
          <a:xfrm>
            <a:off x="4484688" y="9094788"/>
            <a:ext cx="4033837"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3200"/>
              <a:t>Ellen G. White Writings</a:t>
            </a:r>
            <a:endParaRPr lang="en-US"/>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AutoShape 1"/>
          <p:cNvSpPr>
            <a:spLocks/>
          </p:cNvSpPr>
          <p:nvPr/>
        </p:nvSpPr>
        <p:spPr bwMode="auto">
          <a:xfrm>
            <a:off x="881063" y="9094788"/>
            <a:ext cx="11241087"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3200"/>
              <a:t>www.AdventistArchives.org—home page for suite of ASTR websites</a:t>
            </a:r>
            <a:endParaRPr lang="en-US"/>
          </a:p>
        </p:txBody>
      </p:sp>
      <p:pic>
        <p:nvPicPr>
          <p:cNvPr id="35842" name="Picture 2" descr="ASTR home page.tiff"/>
          <p:cNvPicPr>
            <a:picLocks noChangeAspect="1"/>
          </p:cNvPicPr>
          <p:nvPr/>
        </p:nvPicPr>
        <p:blipFill>
          <a:blip r:embed="rId2">
            <a:extLst>
              <a:ext uri="{28A0092B-C50C-407E-A947-70E740481C1C}">
                <a14:useLocalDpi xmlns:a14="http://schemas.microsoft.com/office/drawing/2010/main" val="0"/>
              </a:ext>
            </a:extLst>
          </a:blip>
          <a:srcRect l="902" r="902"/>
          <a:stretch>
            <a:fillRect/>
          </a:stretch>
        </p:blipFill>
        <p:spPr bwMode="auto">
          <a:xfrm>
            <a:off x="52388" y="17463"/>
            <a:ext cx="12898437" cy="873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AutoShape 1"/>
          <p:cNvSpPr>
            <a:spLocks/>
          </p:cNvSpPr>
          <p:nvPr/>
        </p:nvSpPr>
        <p:spPr bwMode="auto">
          <a:xfrm>
            <a:off x="514350" y="9094788"/>
            <a:ext cx="11974513"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3200"/>
              <a:t>Theology of Ordination Study Committee (ASTR hosts TOSC website) </a:t>
            </a:r>
            <a:endParaRPr lang="en-US"/>
          </a:p>
        </p:txBody>
      </p:sp>
      <p:pic>
        <p:nvPicPr>
          <p:cNvPr id="36866" name="Picture 2" descr="TOSC.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13003213" cy="8809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AutoShape 1"/>
          <p:cNvSpPr>
            <a:spLocks/>
          </p:cNvSpPr>
          <p:nvPr/>
        </p:nvSpPr>
        <p:spPr bwMode="auto">
          <a:xfrm>
            <a:off x="57150" y="8167688"/>
            <a:ext cx="12888913" cy="1511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3200"/>
              <a:t>TOSC website has .pdfs of </a:t>
            </a:r>
            <a:r>
              <a:rPr lang="en-US" sz="3200" b="1"/>
              <a:t>every paper</a:t>
            </a:r>
            <a:r>
              <a:rPr lang="en-US" sz="3200"/>
              <a:t> presented to official denominational</a:t>
            </a:r>
          </a:p>
          <a:p>
            <a:r>
              <a:rPr lang="en-US" sz="3200"/>
              <a:t>study committees since 1973; also </a:t>
            </a:r>
            <a:r>
              <a:rPr lang="en-US" sz="3200" b="1"/>
              <a:t>every official action</a:t>
            </a:r>
            <a:r>
              <a:rPr lang="en-US" sz="3200"/>
              <a:t> on ordination taken by a GC committee</a:t>
            </a:r>
            <a:endParaRPr lang="en-US"/>
          </a:p>
        </p:txBody>
      </p:sp>
      <p:pic>
        <p:nvPicPr>
          <p:cNvPr id="37890" name="Picture 2" descr="TOSC - study committees page.tiff"/>
          <p:cNvPicPr>
            <a:picLocks noChangeAspect="1"/>
          </p:cNvPicPr>
          <p:nvPr/>
        </p:nvPicPr>
        <p:blipFill>
          <a:blip r:embed="rId2">
            <a:extLst>
              <a:ext uri="{28A0092B-C50C-407E-A947-70E740481C1C}">
                <a14:useLocalDpi xmlns:a14="http://schemas.microsoft.com/office/drawing/2010/main" val="0"/>
              </a:ext>
            </a:extLst>
          </a:blip>
          <a:srcRect r="902" b="626"/>
          <a:stretch>
            <a:fillRect/>
          </a:stretch>
        </p:blipFill>
        <p:spPr bwMode="auto">
          <a:xfrm>
            <a:off x="0" y="-3175"/>
            <a:ext cx="13003213" cy="813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AutoShape 1"/>
          <p:cNvSpPr>
            <a:spLocks/>
          </p:cNvSpPr>
          <p:nvPr/>
        </p:nvSpPr>
        <p:spPr bwMode="auto">
          <a:xfrm>
            <a:off x="2209800" y="9094788"/>
            <a:ext cx="8583613"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3200"/>
              <a:t>ASTR also hosts the Nurture and Retention website</a:t>
            </a:r>
            <a:endParaRPr lang="en-US"/>
          </a:p>
        </p:txBody>
      </p:sp>
      <p:pic>
        <p:nvPicPr>
          <p:cNvPr id="38914" name="Picture 2" descr="N&amp;R webpages hom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3004800" cy="8970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AutoShape 1"/>
          <p:cNvSpPr>
            <a:spLocks/>
          </p:cNvSpPr>
          <p:nvPr/>
        </p:nvSpPr>
        <p:spPr bwMode="auto">
          <a:xfrm>
            <a:off x="4843463" y="9094788"/>
            <a:ext cx="3316287"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3200"/>
              <a:t>Adventist Directory</a:t>
            </a:r>
            <a:endParaRPr lang="en-US"/>
          </a:p>
        </p:txBody>
      </p:sp>
      <p:pic>
        <p:nvPicPr>
          <p:cNvPr id="39938" name="Picture 2" descr="AdventistDirectory.tiff"/>
          <p:cNvPicPr>
            <a:picLocks noChangeAspect="1"/>
          </p:cNvPicPr>
          <p:nvPr/>
        </p:nvPicPr>
        <p:blipFill>
          <a:blip r:embed="rId2">
            <a:extLst>
              <a:ext uri="{28A0092B-C50C-407E-A947-70E740481C1C}">
                <a14:useLocalDpi xmlns:a14="http://schemas.microsoft.com/office/drawing/2010/main" val="0"/>
              </a:ext>
            </a:extLst>
          </a:blip>
          <a:srcRect l="781" r="781"/>
          <a:stretch>
            <a:fillRect/>
          </a:stretch>
        </p:blipFill>
        <p:spPr bwMode="auto">
          <a:xfrm>
            <a:off x="-15875" y="53975"/>
            <a:ext cx="13036550" cy="8809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1"/>
          <p:cNvGrpSpPr>
            <a:grpSpLocks/>
          </p:cNvGrpSpPr>
          <p:nvPr/>
        </p:nvGrpSpPr>
        <p:grpSpPr bwMode="auto">
          <a:xfrm>
            <a:off x="1752600" y="1338263"/>
            <a:ext cx="9815513" cy="5080000"/>
            <a:chOff x="-101600" y="-101600"/>
            <a:chExt cx="9815513" cy="5080000"/>
          </a:xfrm>
        </p:grpSpPr>
        <p:pic>
          <p:nvPicPr>
            <p:cNvPr id="13314" name="Picture 2" descr="big-data straight ahead.jpg"/>
            <p:cNvPicPr>
              <a:picLocks noChangeAspect="1"/>
            </p:cNvPicPr>
            <p:nvPr/>
          </p:nvPicPr>
          <p:blipFill>
            <a:blip r:embed="rId2">
              <a:extLst>
                <a:ext uri="{28A0092B-C50C-407E-A947-70E740481C1C}">
                  <a14:useLocalDpi xmlns:a14="http://schemas.microsoft.com/office/drawing/2010/main" val="0"/>
                </a:ext>
              </a:extLst>
            </a:blip>
            <a:srcRect t="12746" b="12746"/>
            <a:stretch>
              <a:fillRect/>
            </a:stretch>
          </p:blipFill>
          <p:spPr bwMode="auto">
            <a:xfrm>
              <a:off x="0" y="0"/>
              <a:ext cx="9612313" cy="488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3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01600"/>
              <a:ext cx="9815513" cy="5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13316" name="Rectangle 4"/>
          <p:cNvSpPr>
            <a:spLocks noGrp="1" noChangeArrowheads="1"/>
          </p:cNvSpPr>
          <p:nvPr>
            <p:ph type="title"/>
          </p:nvPr>
        </p:nvSpPr>
        <p:spPr/>
        <p:txBody>
          <a:bodyPr/>
          <a:lstStyle/>
          <a:p>
            <a:r>
              <a:rPr lang="en-US">
                <a:solidFill>
                  <a:srgbClr val="EBEBEB"/>
                </a:solidFill>
                <a:effectLst>
                  <a:outerShdw blurRad="38100" dist="38100" dir="2700000" algn="tl">
                    <a:srgbClr val="000000"/>
                  </a:outerShdw>
                </a:effectLst>
                <a:latin typeface="Cochin" charset="0"/>
                <a:cs typeface="Cochin" charset="0"/>
                <a:sym typeface="Cochin" charset="0"/>
              </a:rPr>
              <a:t>WE LIVE IN THE ERA OF </a:t>
            </a:r>
            <a:r>
              <a:rPr lang="en-US" i="1">
                <a:solidFill>
                  <a:srgbClr val="EBEBEB"/>
                </a:solidFill>
                <a:effectLst>
                  <a:outerShdw blurRad="38100" dist="38100" dir="2700000" algn="tl">
                    <a:srgbClr val="000000"/>
                  </a:outerShdw>
                </a:effectLst>
                <a:latin typeface="Cochin" charset="0"/>
                <a:cs typeface="Cochin" charset="0"/>
                <a:sym typeface="Cochin" charset="0"/>
              </a:rPr>
              <a:t>BIG DATA</a:t>
            </a:r>
            <a:endParaRPr lang="en-US"/>
          </a:p>
        </p:txBody>
      </p:sp>
      <p:sp>
        <p:nvSpPr>
          <p:cNvPr id="13317" name="Rectangle 5"/>
          <p:cNvSpPr>
            <a:spLocks noGrp="1" noChangeArrowheads="1"/>
          </p:cNvSpPr>
          <p:nvPr>
            <p:ph type="body" idx="1"/>
          </p:nvPr>
        </p:nvSpPr>
        <p:spPr>
          <a:xfrm>
            <a:off x="458788" y="8166100"/>
            <a:ext cx="12401550" cy="1308100"/>
          </a:xfrm>
        </p:spPr>
        <p:txBody>
          <a:bodyPr/>
          <a:lstStyle/>
          <a:p>
            <a:pPr algn="ctr">
              <a:spcBef>
                <a:spcPct val="0"/>
              </a:spcBef>
            </a:pPr>
            <a:endParaRPr lang="en-US" sz="3600" i="1">
              <a:solidFill>
                <a:srgbClr val="FFFFFF"/>
              </a:solidFill>
              <a:effectLst>
                <a:outerShdw blurRad="38100" dist="38100" dir="2700000" algn="tl">
                  <a:srgbClr val="000000"/>
                </a:outerShdw>
              </a:effectLst>
              <a:latin typeface="Cochin" charset="0"/>
              <a:cs typeface="Cochin" charset="0"/>
              <a:sym typeface="Cochin" charset="0"/>
            </a:endParaRPr>
          </a:p>
          <a:p>
            <a:pPr algn="ctr">
              <a:spcBef>
                <a:spcPct val="0"/>
              </a:spcBef>
            </a:pPr>
            <a:r>
              <a:rPr lang="en-US" sz="3600" i="1">
                <a:solidFill>
                  <a:srgbClr val="FFFFFF"/>
                </a:solidFill>
                <a:effectLst>
                  <a:outerShdw blurRad="38100" dist="38100" dir="2700000" algn="tl">
                    <a:srgbClr val="000000"/>
                  </a:outerShdw>
                </a:effectLst>
                <a:latin typeface="Cochin" charset="0"/>
                <a:cs typeface="Cochin" charset="0"/>
                <a:sym typeface="Cochin" charset="0"/>
              </a:rPr>
              <a:t>What does that mean?</a:t>
            </a:r>
            <a:endParaRPr lang="en-US"/>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AdventistYearbook.tiff"/>
          <p:cNvPicPr>
            <a:picLocks noChangeAspect="1"/>
          </p:cNvPicPr>
          <p:nvPr/>
        </p:nvPicPr>
        <p:blipFill>
          <a:blip r:embed="rId2">
            <a:extLst>
              <a:ext uri="{28A0092B-C50C-407E-A947-70E740481C1C}">
                <a14:useLocalDpi xmlns:a14="http://schemas.microsoft.com/office/drawing/2010/main" val="0"/>
              </a:ext>
            </a:extLst>
          </a:blip>
          <a:srcRect r="4297"/>
          <a:stretch>
            <a:fillRect/>
          </a:stretch>
        </p:blipFill>
        <p:spPr bwMode="auto">
          <a:xfrm>
            <a:off x="0" y="-4763"/>
            <a:ext cx="13003213" cy="94043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2" name="AutoShape 2"/>
          <p:cNvSpPr>
            <a:spLocks/>
          </p:cNvSpPr>
          <p:nvPr/>
        </p:nvSpPr>
        <p:spPr bwMode="auto">
          <a:xfrm>
            <a:off x="5051425" y="9320213"/>
            <a:ext cx="2900363" cy="50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800"/>
              <a:t>Adventist Yearbook</a:t>
            </a:r>
            <a:endParaRPr lang="en-US"/>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AutoShape 1"/>
          <p:cNvSpPr>
            <a:spLocks/>
          </p:cNvSpPr>
          <p:nvPr/>
        </p:nvSpPr>
        <p:spPr bwMode="auto">
          <a:xfrm>
            <a:off x="395288" y="9094788"/>
            <a:ext cx="12212637"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3200"/>
              <a:t>Adventist Statistics—download statistics for any area, any period, to Excel!</a:t>
            </a:r>
            <a:endParaRPr lang="en-US"/>
          </a:p>
        </p:txBody>
      </p:sp>
      <p:pic>
        <p:nvPicPr>
          <p:cNvPr id="41986" name="Picture 2" descr="AdventistStatistics.tiff"/>
          <p:cNvPicPr>
            <a:picLocks noChangeAspect="1"/>
          </p:cNvPicPr>
          <p:nvPr/>
        </p:nvPicPr>
        <p:blipFill>
          <a:blip r:embed="rId2">
            <a:extLst>
              <a:ext uri="{28A0092B-C50C-407E-A947-70E740481C1C}">
                <a14:useLocalDpi xmlns:a14="http://schemas.microsoft.com/office/drawing/2010/main" val="0"/>
              </a:ext>
            </a:extLst>
          </a:blip>
          <a:srcRect l="916" r="917"/>
          <a:stretch>
            <a:fillRect/>
          </a:stretch>
        </p:blipFill>
        <p:spPr bwMode="auto">
          <a:xfrm>
            <a:off x="58738" y="36513"/>
            <a:ext cx="12885737" cy="899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AutoShape 1"/>
          <p:cNvSpPr>
            <a:spLocks/>
          </p:cNvSpPr>
          <p:nvPr/>
        </p:nvSpPr>
        <p:spPr bwMode="auto">
          <a:xfrm>
            <a:off x="4418013" y="9094788"/>
            <a:ext cx="4167187"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3200"/>
              <a:t>Online Adventist archive</a:t>
            </a:r>
            <a:endParaRPr lang="en-US"/>
          </a:p>
        </p:txBody>
      </p:sp>
      <p:pic>
        <p:nvPicPr>
          <p:cNvPr id="43010" name="Picture 2" descr="AdventistArchives main page.tiff"/>
          <p:cNvPicPr>
            <a:picLocks noChangeAspect="1"/>
          </p:cNvPicPr>
          <p:nvPr/>
        </p:nvPicPr>
        <p:blipFill>
          <a:blip r:embed="rId2">
            <a:extLst>
              <a:ext uri="{28A0092B-C50C-407E-A947-70E740481C1C}">
                <a14:useLocalDpi xmlns:a14="http://schemas.microsoft.com/office/drawing/2010/main" val="0"/>
              </a:ext>
            </a:extLst>
          </a:blip>
          <a:srcRect l="1031" b="568"/>
          <a:stretch>
            <a:fillRect/>
          </a:stretch>
        </p:blipFill>
        <p:spPr bwMode="auto">
          <a:xfrm>
            <a:off x="66675" y="47625"/>
            <a:ext cx="12869863" cy="887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AutoShape 1"/>
          <p:cNvSpPr>
            <a:spLocks/>
          </p:cNvSpPr>
          <p:nvPr/>
        </p:nvSpPr>
        <p:spPr bwMode="auto">
          <a:xfrm>
            <a:off x="3478213" y="9094788"/>
            <a:ext cx="6046787"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3200"/>
              <a:t>Online archive of official periodicals</a:t>
            </a:r>
            <a:endParaRPr lang="en-US"/>
          </a:p>
        </p:txBody>
      </p:sp>
      <p:pic>
        <p:nvPicPr>
          <p:cNvPr id="44034" name="Picture 2" descr="AdventisArchives periodicals list.tiff"/>
          <p:cNvPicPr>
            <a:picLocks noChangeAspect="1"/>
          </p:cNvPicPr>
          <p:nvPr/>
        </p:nvPicPr>
        <p:blipFill>
          <a:blip r:embed="rId2">
            <a:extLst>
              <a:ext uri="{28A0092B-C50C-407E-A947-70E740481C1C}">
                <a14:useLocalDpi xmlns:a14="http://schemas.microsoft.com/office/drawing/2010/main" val="0"/>
              </a:ext>
            </a:extLst>
          </a:blip>
          <a:srcRect l="781" r="781"/>
          <a:stretch>
            <a:fillRect/>
          </a:stretch>
        </p:blipFill>
        <p:spPr bwMode="auto">
          <a:xfrm>
            <a:off x="-33338" y="6350"/>
            <a:ext cx="13003213" cy="908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pasted-image-sma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0613" y="0"/>
            <a:ext cx="5743575" cy="975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pasted-image.tif"/>
          <p:cNvPicPr>
            <a:picLocks noChangeAspect="1"/>
          </p:cNvPicPr>
          <p:nvPr/>
        </p:nvPicPr>
        <p:blipFill>
          <a:blip r:embed="rId2">
            <a:extLst>
              <a:ext uri="{28A0092B-C50C-407E-A947-70E740481C1C}">
                <a14:useLocalDpi xmlns:a14="http://schemas.microsoft.com/office/drawing/2010/main" val="0"/>
              </a:ext>
            </a:extLst>
          </a:blip>
          <a:srcRect l="2426" t="2185" r="2426" b="2185"/>
          <a:stretch>
            <a:fillRect/>
          </a:stretch>
        </p:blipFill>
        <p:spPr bwMode="auto">
          <a:xfrm>
            <a:off x="1109663" y="195263"/>
            <a:ext cx="10783887" cy="936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pasted-image.tif"/>
          <p:cNvPicPr>
            <a:picLocks noChangeAspect="1"/>
          </p:cNvPicPr>
          <p:nvPr/>
        </p:nvPicPr>
        <p:blipFill>
          <a:blip r:embed="rId2">
            <a:extLst>
              <a:ext uri="{28A0092B-C50C-407E-A947-70E740481C1C}">
                <a14:useLocalDpi xmlns:a14="http://schemas.microsoft.com/office/drawing/2010/main" val="0"/>
              </a:ext>
            </a:extLst>
          </a:blip>
          <a:srcRect l="1332" t="1897" r="1332" b="1897"/>
          <a:stretch>
            <a:fillRect/>
          </a:stretch>
        </p:blipFill>
        <p:spPr bwMode="auto">
          <a:xfrm>
            <a:off x="938213" y="184150"/>
            <a:ext cx="11126787" cy="938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p:txBody>
          <a:bodyPr/>
          <a:lstStyle/>
          <a:p>
            <a:r>
              <a:rPr lang="en-US" b="1">
                <a:solidFill>
                  <a:srgbClr val="000000"/>
                </a:solidFill>
              </a:rPr>
              <a:t>Adventist Digital Library</a:t>
            </a:r>
            <a:endParaRPr lang="en-US"/>
          </a:p>
        </p:txBody>
      </p:sp>
      <p:sp>
        <p:nvSpPr>
          <p:cNvPr id="48130" name="Rectangle 2"/>
          <p:cNvSpPr>
            <a:spLocks noGrp="1" noChangeArrowheads="1"/>
          </p:cNvSpPr>
          <p:nvPr>
            <p:ph type="body" idx="1"/>
          </p:nvPr>
        </p:nvSpPr>
        <p:spPr/>
        <p:txBody>
          <a:bodyPr/>
          <a:lstStyle/>
          <a:p>
            <a:pPr marL="419100" indent="-419100">
              <a:buFontTx/>
              <a:buChar char="•"/>
            </a:pPr>
            <a:r>
              <a:rPr lang="en-US"/>
              <a:t>At present, EGW Estate, the GC Archives, and the Center for Adventist Research (CAR) are the largest online digital collections</a:t>
            </a:r>
          </a:p>
          <a:p>
            <a:pPr marL="419100" indent="-419100">
              <a:buFontTx/>
              <a:buChar char="•"/>
            </a:pPr>
            <a:r>
              <a:rPr lang="en-US"/>
              <a:t>Loma Linda and UNASP have significant bodies of materials online</a:t>
            </a:r>
          </a:p>
          <a:p>
            <a:pPr marL="419100" indent="-419100">
              <a:buFontTx/>
              <a:buChar char="•"/>
            </a:pPr>
            <a:r>
              <a:rPr lang="en-US"/>
              <a:t>Other universities / colleges are starting to digitise: e.g. Canadian University College, Newbold College, Walla Walla University, Pacific Union College</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p:txBody>
          <a:bodyPr/>
          <a:lstStyle/>
          <a:p>
            <a:r>
              <a:rPr lang="en-US" b="1">
                <a:solidFill>
                  <a:srgbClr val="000000"/>
                </a:solidFill>
              </a:rPr>
              <a:t>Adventist Digital Library</a:t>
            </a:r>
            <a:endParaRPr lang="en-US"/>
          </a:p>
        </p:txBody>
      </p:sp>
      <p:sp>
        <p:nvSpPr>
          <p:cNvPr id="49154" name="Rectangle 2"/>
          <p:cNvSpPr>
            <a:spLocks noGrp="1" noChangeArrowheads="1"/>
          </p:cNvSpPr>
          <p:nvPr>
            <p:ph type="body" idx="1"/>
          </p:nvPr>
        </p:nvSpPr>
        <p:spPr>
          <a:xfrm>
            <a:off x="914400" y="2717800"/>
            <a:ext cx="11176000" cy="4808538"/>
          </a:xfrm>
        </p:spPr>
        <p:txBody>
          <a:bodyPr/>
          <a:lstStyle/>
          <a:p>
            <a:pPr marL="419100" indent="-419100">
              <a:buFontTx/>
              <a:buChar char="•"/>
            </a:pPr>
            <a:r>
              <a:rPr lang="en-US"/>
              <a:t>But each digital collection has a separate website…</a:t>
            </a:r>
          </a:p>
          <a:p>
            <a:pPr marL="419100" indent="-419100">
              <a:buFontTx/>
              <a:buChar char="•"/>
            </a:pPr>
            <a:r>
              <a:rPr lang="en-US"/>
              <a:t>The EGW Estate, CAR and ASTR are working to create a </a:t>
            </a:r>
            <a:r>
              <a:rPr lang="en-US" b="1"/>
              <a:t>common platform—one portal for historic Adventist materials online:</a:t>
            </a:r>
            <a:endParaRPr lang="en-US"/>
          </a:p>
        </p:txBody>
      </p:sp>
      <p:sp>
        <p:nvSpPr>
          <p:cNvPr id="49155" name="AutoShape 3"/>
          <p:cNvSpPr>
            <a:spLocks/>
          </p:cNvSpPr>
          <p:nvPr/>
        </p:nvSpPr>
        <p:spPr bwMode="auto">
          <a:xfrm>
            <a:off x="935038" y="7462838"/>
            <a:ext cx="11176000" cy="787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419100" indent="-419100" algn="l">
              <a:spcBef>
                <a:spcPts val="3800"/>
              </a:spcBef>
              <a:buSzPct val="100000"/>
              <a:buFontTx/>
              <a:buChar char="•"/>
            </a:pPr>
            <a:r>
              <a:rPr lang="en-US" sz="4800" i="1"/>
              <a:t>The Adventist Digital Library (ADL)</a:t>
            </a: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wipe(left)">
                                      <p:cBhvr>
                                        <p:cTn id="7"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p:txBody>
          <a:bodyPr/>
          <a:lstStyle/>
          <a:p>
            <a:r>
              <a:rPr lang="en-US" b="1">
                <a:solidFill>
                  <a:srgbClr val="000000"/>
                </a:solidFill>
              </a:rPr>
              <a:t>Adventist Digital Library</a:t>
            </a:r>
            <a:endParaRPr lang="en-US"/>
          </a:p>
        </p:txBody>
      </p:sp>
      <p:sp>
        <p:nvSpPr>
          <p:cNvPr id="50178" name="Rectangle 2"/>
          <p:cNvSpPr>
            <a:spLocks noGrp="1" noChangeArrowheads="1"/>
          </p:cNvSpPr>
          <p:nvPr>
            <p:ph type="body" idx="1"/>
          </p:nvPr>
        </p:nvSpPr>
        <p:spPr>
          <a:xfrm>
            <a:off x="914400" y="2352675"/>
            <a:ext cx="11176000" cy="7078663"/>
          </a:xfrm>
        </p:spPr>
        <p:txBody>
          <a:bodyPr/>
          <a:lstStyle/>
          <a:p>
            <a:pPr marL="419100" indent="-419100">
              <a:buFontTx/>
              <a:buChar char="•"/>
            </a:pPr>
            <a:r>
              <a:rPr lang="en-US"/>
              <a:t>The General Conference has invested heavily in the creation of the Adventist Digital Library, paying for hardware, software development, staff salaries, and incidental costs.</a:t>
            </a:r>
          </a:p>
          <a:p>
            <a:pPr marL="419100" indent="-419100">
              <a:buFontTx/>
              <a:buChar char="•"/>
            </a:pPr>
            <a:r>
              <a:rPr lang="en-US"/>
              <a:t>It will be </a:t>
            </a:r>
            <a:r>
              <a:rPr lang="en-US" b="1"/>
              <a:t>freely available </a:t>
            </a:r>
            <a:r>
              <a:rPr lang="en-US"/>
              <a:t>to all church members; but it will give </a:t>
            </a:r>
            <a:r>
              <a:rPr lang="en-US" i="1"/>
              <a:t>every Adventist higher education institution with web access </a:t>
            </a:r>
            <a:r>
              <a:rPr lang="en-US" b="1" i="1"/>
              <a:t>a world-class research library on Adventist Studies.</a:t>
            </a:r>
          </a:p>
          <a:p>
            <a:pPr marL="419100" indent="-419100">
              <a:buFontTx/>
              <a:buChar char="•"/>
            </a:pPr>
            <a:r>
              <a:rPr lang="en-US" b="1"/>
              <a:t>Timeframe: </a:t>
            </a:r>
            <a:r>
              <a:rPr lang="en-US"/>
              <a:t>we anticipate it will go live before the 2015 GC Session.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1"/>
          <p:cNvGrpSpPr>
            <a:grpSpLocks/>
          </p:cNvGrpSpPr>
          <p:nvPr/>
        </p:nvGrpSpPr>
        <p:grpSpPr bwMode="auto">
          <a:xfrm>
            <a:off x="1606550" y="631825"/>
            <a:ext cx="10129838" cy="6310313"/>
            <a:chOff x="-101601" y="-101600"/>
            <a:chExt cx="10129505" cy="6309719"/>
          </a:xfrm>
        </p:grpSpPr>
        <p:pic>
          <p:nvPicPr>
            <p:cNvPr id="14338" name="Picture 2" descr="big-data-growth.gif"/>
            <p:cNvPicPr>
              <a:picLocks noChangeAspect="1"/>
            </p:cNvPicPr>
            <p:nvPr/>
          </p:nvPicPr>
          <p:blipFill>
            <a:blip r:embed="rId2">
              <a:extLst>
                <a:ext uri="{28A0092B-C50C-407E-A947-70E740481C1C}">
                  <a14:useLocalDpi xmlns:a14="http://schemas.microsoft.com/office/drawing/2010/main" val="0"/>
                </a:ext>
              </a:extLst>
            </a:blip>
            <a:srcRect l="49" t="1691" r="49" b="4692"/>
            <a:stretch>
              <a:fillRect/>
            </a:stretch>
          </p:blipFill>
          <p:spPr bwMode="auto">
            <a:xfrm>
              <a:off x="0" y="0"/>
              <a:ext cx="9926304" cy="6119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01600"/>
              <a:ext cx="10129504" cy="6309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14340" name="AutoShape 4"/>
          <p:cNvSpPr>
            <a:spLocks/>
          </p:cNvSpPr>
          <p:nvPr/>
        </p:nvSpPr>
        <p:spPr bwMode="auto">
          <a:xfrm>
            <a:off x="373063" y="8056563"/>
            <a:ext cx="12495212" cy="596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3200" b="1">
                <a:solidFill>
                  <a:srgbClr val="FFFFFF"/>
                </a:solidFill>
                <a:effectLst>
                  <a:outerShdw blurRad="38100" dist="38100" dir="2700000" algn="tl">
                    <a:srgbClr val="000000"/>
                  </a:outerShdw>
                </a:effectLst>
                <a:latin typeface="Charter Roman" charset="0"/>
                <a:cs typeface="Charter Roman" charset="0"/>
                <a:sym typeface="Charter Roman" charset="0"/>
              </a:rPr>
              <a:t>It may feel like it means learning a whole new language</a:t>
            </a:r>
            <a:endParaRPr lang="en-US"/>
          </a:p>
        </p:txBody>
      </p:sp>
      <p:sp>
        <p:nvSpPr>
          <p:cNvPr id="14341" name="AutoShape 5"/>
          <p:cNvSpPr>
            <a:spLocks/>
          </p:cNvSpPr>
          <p:nvPr/>
        </p:nvSpPr>
        <p:spPr bwMode="auto">
          <a:xfrm>
            <a:off x="423863" y="7200900"/>
            <a:ext cx="12495212" cy="596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p>
            <a:r>
              <a:rPr lang="en-US" sz="3200">
                <a:solidFill>
                  <a:srgbClr val="FFFFFF"/>
                </a:solidFill>
                <a:effectLst>
                  <a:outerShdw blurRad="38100" dist="38100" dir="2700000" algn="tl">
                    <a:srgbClr val="000000"/>
                  </a:outerShdw>
                </a:effectLst>
                <a:latin typeface="Charter Roman" charset="0"/>
                <a:cs typeface="Charter Roman" charset="0"/>
                <a:sym typeface="Charter Roman" charset="0"/>
              </a:rPr>
              <a:t>IT MEANS </a:t>
            </a:r>
            <a:r>
              <a:rPr lang="en-US" sz="3200" i="1">
                <a:solidFill>
                  <a:srgbClr val="FFFFFF"/>
                </a:solidFill>
                <a:effectLst>
                  <a:outerShdw blurRad="38100" dist="38100" dir="2700000" algn="tl">
                    <a:srgbClr val="000000"/>
                  </a:outerShdw>
                </a:effectLst>
                <a:latin typeface="Charter Roman" charset="0"/>
                <a:cs typeface="Charter Roman" charset="0"/>
                <a:sym typeface="Charter Roman" charset="0"/>
              </a:rPr>
              <a:t>LOTS </a:t>
            </a:r>
            <a:r>
              <a:rPr lang="en-US" sz="3200">
                <a:solidFill>
                  <a:srgbClr val="FFFFFF"/>
                </a:solidFill>
                <a:effectLst>
                  <a:outerShdw blurRad="38100" dist="38100" dir="2700000" algn="tl">
                    <a:srgbClr val="000000"/>
                  </a:outerShdw>
                </a:effectLst>
                <a:latin typeface="Charter Roman" charset="0"/>
                <a:cs typeface="Charter Roman" charset="0"/>
                <a:sym typeface="Charter Roman" charset="0"/>
              </a:rPr>
              <a:t>OF DATA—AND ABOUT </a:t>
            </a:r>
            <a:r>
              <a:rPr lang="en-US" sz="3200" i="1">
                <a:solidFill>
                  <a:srgbClr val="FFFFFF"/>
                </a:solidFill>
                <a:effectLst>
                  <a:outerShdw blurRad="38100" dist="38100" dir="2700000" algn="tl">
                    <a:srgbClr val="000000"/>
                  </a:outerShdw>
                </a:effectLst>
                <a:latin typeface="Charter Roman" charset="0"/>
                <a:cs typeface="Charter Roman" charset="0"/>
                <a:sym typeface="Charter Roman" charset="0"/>
              </a:rPr>
              <a:t>LOTS OF THINGS</a:t>
            </a:r>
            <a:endParaRPr lang="en-US"/>
          </a:p>
        </p:txBody>
      </p:sp>
      <p:pic>
        <p:nvPicPr>
          <p:cNvPr id="1434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61413" y="1754188"/>
            <a:ext cx="112395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p:txBody>
          <a:bodyPr/>
          <a:lstStyle/>
          <a:p>
            <a:r>
              <a:rPr lang="en-US" b="1">
                <a:solidFill>
                  <a:srgbClr val="000000"/>
                </a:solidFill>
              </a:rPr>
              <a:t>Adventist Digital Library</a:t>
            </a:r>
            <a:endParaRPr lang="en-US"/>
          </a:p>
        </p:txBody>
      </p:sp>
      <p:sp>
        <p:nvSpPr>
          <p:cNvPr id="51202" name="Rectangle 2"/>
          <p:cNvSpPr>
            <a:spLocks noGrp="1" noChangeArrowheads="1"/>
          </p:cNvSpPr>
          <p:nvPr>
            <p:ph type="body" idx="1"/>
          </p:nvPr>
        </p:nvSpPr>
        <p:spPr>
          <a:xfrm>
            <a:off x="914400" y="2352675"/>
            <a:ext cx="11176000" cy="7078663"/>
          </a:xfrm>
        </p:spPr>
        <p:txBody>
          <a:bodyPr/>
          <a:lstStyle/>
          <a:p>
            <a:pPr marL="419100" indent="-419100">
              <a:buFontTx/>
              <a:buChar char="•"/>
            </a:pPr>
            <a:r>
              <a:rPr lang="en-US" i="1">
                <a:solidFill>
                  <a:srgbClr val="424D56"/>
                </a:solidFill>
              </a:rPr>
              <a:t>However</a:t>
            </a:r>
            <a:r>
              <a:rPr lang="en-US">
                <a:solidFill>
                  <a:srgbClr val="424D56"/>
                </a:solidFill>
              </a:rPr>
              <a:t>: </a:t>
            </a:r>
          </a:p>
          <a:p>
            <a:pPr marL="419100" indent="-419100">
              <a:spcBef>
                <a:spcPct val="0"/>
              </a:spcBef>
              <a:buFontTx/>
              <a:buChar char="•"/>
            </a:pPr>
            <a:r>
              <a:rPr lang="en-US"/>
              <a:t>To keep updating the database; </a:t>
            </a:r>
          </a:p>
          <a:p>
            <a:pPr marL="419100" indent="-419100">
              <a:spcBef>
                <a:spcPct val="0"/>
              </a:spcBef>
              <a:buFontTx/>
              <a:buChar char="•"/>
            </a:pPr>
            <a:r>
              <a:rPr lang="en-US"/>
              <a:t>To allow for other institutions to add their digitised materials; </a:t>
            </a:r>
          </a:p>
          <a:p>
            <a:pPr marL="419100" indent="-419100">
              <a:spcBef>
                <a:spcPct val="0"/>
              </a:spcBef>
              <a:buFontTx/>
              <a:buChar char="•"/>
            </a:pPr>
            <a:r>
              <a:rPr lang="en-US" b="1"/>
              <a:t>To translate materials into other languages…</a:t>
            </a:r>
          </a:p>
          <a:p>
            <a:pPr marL="419100" indent="-419100">
              <a:spcBef>
                <a:spcPct val="0"/>
              </a:spcBef>
              <a:buFontTx/>
              <a:buChar char="•"/>
            </a:pPr>
            <a:endParaRPr lang="en-US"/>
          </a:p>
          <a:p>
            <a:pPr marL="419100" indent="-419100" algn="just">
              <a:spcBef>
                <a:spcPct val="0"/>
              </a:spcBef>
              <a:buFontTx/>
              <a:buChar char="•"/>
            </a:pPr>
            <a:r>
              <a:rPr lang="en-US"/>
              <a:t>All this has a cost. Thus, in order for the ADL to be an optimal asset for teaching, learning and scholar-ship, </a:t>
            </a:r>
            <a:r>
              <a:rPr lang="en-US" i="1"/>
              <a:t>it needs ongoing financial support from Adventist higher education institutions,</a:t>
            </a:r>
            <a:r>
              <a:rPr lang="en-US"/>
              <a:t> on top of the initial investment by the General Conference.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914400" y="317500"/>
            <a:ext cx="11176000" cy="1776413"/>
          </a:xfrm>
        </p:spPr>
        <p:txBody>
          <a:bodyPr/>
          <a:lstStyle/>
          <a:p>
            <a:r>
              <a:rPr lang="en-US"/>
              <a:t>Optimising existing resources</a:t>
            </a:r>
          </a:p>
        </p:txBody>
      </p:sp>
      <p:sp>
        <p:nvSpPr>
          <p:cNvPr id="52226" name="Rectangle 2"/>
          <p:cNvSpPr>
            <a:spLocks noGrp="1" noChangeArrowheads="1"/>
          </p:cNvSpPr>
          <p:nvPr>
            <p:ph type="body" idx="1"/>
          </p:nvPr>
        </p:nvSpPr>
        <p:spPr/>
        <p:txBody>
          <a:bodyPr/>
          <a:lstStyle/>
          <a:p>
            <a:pPr marL="419100" indent="-419100">
              <a:buFontTx/>
              <a:buChar char="•"/>
            </a:pPr>
            <a:r>
              <a:rPr lang="en-US"/>
              <a:t>Even before the ADL goes live, however, the wealth of resources on the White Estate and GC Archives websites (in particular) are still easily accessible.</a:t>
            </a:r>
          </a:p>
          <a:p>
            <a:pPr marL="419100" indent="-419100">
              <a:buFontTx/>
              <a:buChar char="•"/>
            </a:pPr>
            <a:r>
              <a:rPr lang="en-US"/>
              <a:t>And there are possibilities for GC Archives to help publicise the research being done by </a:t>
            </a:r>
            <a:r>
              <a:rPr lang="en-US" b="1"/>
              <a:t>your</a:t>
            </a:r>
            <a:r>
              <a:rPr lang="en-US"/>
              <a:t> faculty and students, or hosted at your institution.</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descr="archives - conferences page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13003213" cy="804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3250" name="AutoShape 2"/>
          <p:cNvSpPr>
            <a:spLocks/>
          </p:cNvSpPr>
          <p:nvPr/>
        </p:nvSpPr>
        <p:spPr bwMode="auto">
          <a:xfrm>
            <a:off x="279400" y="8034338"/>
            <a:ext cx="12444413" cy="2184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a:t>Available at ASTR</a:t>
            </a:r>
            <a:r>
              <a:rPr lang="ja-JP" altLang="en-US"/>
              <a:t>’</a:t>
            </a:r>
            <a:r>
              <a:rPr lang="en-US"/>
              <a:t>s Online Archive: a dedicated section for posting papers from conferences—often difficult to publish a</a:t>
            </a:r>
          </a:p>
          <a:p>
            <a:r>
              <a:rPr lang="en-US"/>
              <a:t>conference</a:t>
            </a:r>
            <a:r>
              <a:rPr lang="ja-JP" altLang="en-US"/>
              <a:t>’</a:t>
            </a:r>
            <a:r>
              <a:rPr lang="en-US"/>
              <a:t>s proceedings, but this is a way to make them available </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p:txBody>
          <a:bodyPr/>
          <a:lstStyle/>
          <a:p>
            <a:r>
              <a:rPr lang="en-US" b="1">
                <a:solidFill>
                  <a:srgbClr val="EBEBEB"/>
                </a:solidFill>
                <a:effectLst>
                  <a:outerShdw blurRad="38100" dist="38100" dir="2700000" algn="tl">
                    <a:srgbClr val="000000"/>
                  </a:outerShdw>
                </a:effectLst>
                <a:latin typeface="Cochin" charset="0"/>
                <a:cs typeface="Cochin" charset="0"/>
                <a:sym typeface="Cochin" charset="0"/>
              </a:rPr>
              <a:t>3. </a:t>
            </a:r>
            <a:r>
              <a:rPr lang="en-US">
                <a:solidFill>
                  <a:srgbClr val="EBEBEB"/>
                </a:solidFill>
                <a:effectLst>
                  <a:outerShdw blurRad="38100" dist="38100" dir="2700000" algn="tl">
                    <a:srgbClr val="000000"/>
                  </a:outerShdw>
                </a:effectLst>
                <a:latin typeface="Cochin" charset="0"/>
                <a:cs typeface="Cochin" charset="0"/>
                <a:sym typeface="Cochin" charset="0"/>
              </a:rPr>
              <a:t>ANALYSING </a:t>
            </a:r>
            <a:r>
              <a:rPr lang="ja-JP" altLang="en-US">
                <a:solidFill>
                  <a:srgbClr val="EBEBEB"/>
                </a:solidFill>
                <a:effectLst>
                  <a:outerShdw blurRad="38100" dist="38100" dir="2700000" algn="tl">
                    <a:srgbClr val="000000"/>
                  </a:outerShdw>
                </a:effectLst>
                <a:latin typeface="Cochin" charset="0"/>
                <a:cs typeface="Cochin" charset="0"/>
                <a:sym typeface="Cochin" charset="0"/>
              </a:rPr>
              <a:t>“</a:t>
            </a:r>
            <a:r>
              <a:rPr lang="en-US">
                <a:solidFill>
                  <a:srgbClr val="EBEBEB"/>
                </a:solidFill>
                <a:effectLst>
                  <a:outerShdw blurRad="38100" dist="38100" dir="2700000" algn="tl">
                    <a:srgbClr val="000000"/>
                  </a:outerShdw>
                </a:effectLst>
                <a:latin typeface="Cochin" charset="0"/>
                <a:cs typeface="Cochin" charset="0"/>
                <a:sym typeface="Cochin" charset="0"/>
              </a:rPr>
              <a:t>BIG DATA</a:t>
            </a:r>
            <a:r>
              <a:rPr lang="ja-JP" altLang="en-US">
                <a:solidFill>
                  <a:srgbClr val="EBEBEB"/>
                </a:solidFill>
                <a:effectLst>
                  <a:outerShdw blurRad="38100" dist="38100" dir="2700000" algn="tl">
                    <a:srgbClr val="000000"/>
                  </a:outerShdw>
                </a:effectLst>
                <a:latin typeface="Cochin" charset="0"/>
                <a:cs typeface="Cochin" charset="0"/>
                <a:sym typeface="Cochin" charset="0"/>
              </a:rPr>
              <a:t>”</a:t>
            </a:r>
            <a:r>
              <a:rPr lang="en-US">
                <a:solidFill>
                  <a:srgbClr val="EBEBEB"/>
                </a:solidFill>
                <a:effectLst>
                  <a:outerShdw blurRad="38100" dist="38100" dir="2700000" algn="tl">
                    <a:srgbClr val="000000"/>
                  </a:outerShdw>
                </a:effectLst>
                <a:latin typeface="Cochin" charset="0"/>
                <a:cs typeface="Cochin" charset="0"/>
                <a:sym typeface="Cochin" charset="0"/>
              </a:rPr>
              <a:t> FOR MISSION PURPOSES</a:t>
            </a:r>
            <a:endParaRPr lang="en-US"/>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p:txBody>
          <a:bodyPr/>
          <a:lstStyle/>
          <a:p>
            <a:r>
              <a:rPr lang="en-US"/>
              <a:t>Consumer demographics</a:t>
            </a:r>
            <a:br>
              <a:rPr lang="en-US"/>
            </a:br>
            <a:r>
              <a:rPr lang="en-US"/>
              <a:t>applied to evangelism</a:t>
            </a:r>
          </a:p>
        </p:txBody>
      </p:sp>
      <p:sp>
        <p:nvSpPr>
          <p:cNvPr id="55298" name="Rectangle 2"/>
          <p:cNvSpPr>
            <a:spLocks noGrp="1" noChangeArrowheads="1"/>
          </p:cNvSpPr>
          <p:nvPr>
            <p:ph type="body" idx="1"/>
          </p:nvPr>
        </p:nvSpPr>
        <p:spPr/>
        <p:txBody>
          <a:bodyPr lIns="50800" tIns="50800" rIns="50800" bIns="50800"/>
          <a:lstStyle/>
          <a:p>
            <a:pPr marL="419100" indent="-419100">
              <a:buFontTx/>
              <a:buChar char="•"/>
            </a:pPr>
            <a:r>
              <a:rPr lang="en-US"/>
              <a:t>Demographic and sociological profiling of areas prior to outreach plans can be transformed.</a:t>
            </a:r>
          </a:p>
          <a:p>
            <a:pPr marL="419100" indent="-419100">
              <a:buFontTx/>
              <a:buChar char="•"/>
            </a:pPr>
            <a:r>
              <a:rPr lang="en-US"/>
              <a:t>Examples of </a:t>
            </a:r>
            <a:r>
              <a:rPr lang="ja-JP" altLang="en-US"/>
              <a:t>“</a:t>
            </a:r>
            <a:r>
              <a:rPr lang="en-US"/>
              <a:t>big data</a:t>
            </a:r>
            <a:r>
              <a:rPr lang="ja-JP" altLang="en-US"/>
              <a:t>”</a:t>
            </a:r>
            <a:r>
              <a:rPr lang="en-US"/>
              <a:t> available in many countries or regions: spending patterns, transport use, reading patterns—all from credit card and loyalty program data.</a:t>
            </a:r>
          </a:p>
          <a:p>
            <a:pPr marL="419100" indent="-419100">
              <a:buFontTx/>
              <a:buChar char="•"/>
            </a:pPr>
            <a:r>
              <a:rPr lang="en-US"/>
              <a:t>Many conferences would like to have this data, so that outreach methods can be tailored; but not all have staff with necessary analytical skills.</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a:xfrm>
            <a:off x="914400" y="317500"/>
            <a:ext cx="11176000" cy="1776413"/>
          </a:xfrm>
        </p:spPr>
        <p:txBody>
          <a:bodyPr/>
          <a:lstStyle/>
          <a:p>
            <a:r>
              <a:rPr lang="en-US"/>
              <a:t>Using crowd sourcing</a:t>
            </a:r>
          </a:p>
        </p:txBody>
      </p:sp>
      <p:sp>
        <p:nvSpPr>
          <p:cNvPr id="56322" name="Rectangle 2"/>
          <p:cNvSpPr>
            <a:spLocks noGrp="1" noChangeArrowheads="1"/>
          </p:cNvSpPr>
          <p:nvPr>
            <p:ph type="body" idx="1"/>
          </p:nvPr>
        </p:nvSpPr>
        <p:spPr/>
        <p:txBody>
          <a:bodyPr/>
          <a:lstStyle/>
          <a:p>
            <a:pPr marL="419100" indent="-419100">
              <a:buFontTx/>
              <a:buChar char="•"/>
            </a:pPr>
            <a:r>
              <a:rPr lang="en-US"/>
              <a:t>Denominational institutions often supply multiple and contradictory addresses; this makes mapping (for analytical purposes) and insurance difficult.</a:t>
            </a:r>
          </a:p>
          <a:p>
            <a:pPr marL="419100" indent="-419100">
              <a:buFontTx/>
              <a:buChar char="•"/>
            </a:pPr>
            <a:r>
              <a:rPr lang="en-US"/>
              <a:t>Rather than paying for numbers of buildings and their addresses to be verified, a university could set up a project for students to take cell-phone photos of all the buildings in a given conference or union, which could be geo-coded by the phone and then uploaded to a website.</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p:txBody>
          <a:bodyPr/>
          <a:lstStyle/>
          <a:p>
            <a:r>
              <a:rPr lang="en-US" b="1">
                <a:solidFill>
                  <a:srgbClr val="EBEBEB"/>
                </a:solidFill>
                <a:effectLst>
                  <a:outerShdw blurRad="38100" dist="38100" dir="2700000" algn="tl">
                    <a:srgbClr val="000000"/>
                  </a:outerShdw>
                </a:effectLst>
                <a:latin typeface="Cochin" charset="0"/>
                <a:cs typeface="Cochin" charset="0"/>
                <a:sym typeface="Cochin" charset="0"/>
              </a:rPr>
              <a:t>4. </a:t>
            </a:r>
            <a:r>
              <a:rPr lang="en-US">
                <a:solidFill>
                  <a:srgbClr val="EBEBEB"/>
                </a:solidFill>
                <a:effectLst>
                  <a:outerShdw blurRad="38100" dist="38100" dir="2700000" algn="tl">
                    <a:srgbClr val="000000"/>
                  </a:outerShdw>
                </a:effectLst>
                <a:latin typeface="Cochin" charset="0"/>
                <a:cs typeface="Cochin" charset="0"/>
                <a:sym typeface="Cochin" charset="0"/>
              </a:rPr>
              <a:t>SOME RESULTS OF ADVENTIST-RELATED RESEARCH</a:t>
            </a:r>
            <a:endParaRPr lang="en-US"/>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2275" y="203200"/>
            <a:ext cx="12463463" cy="934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430213" y="317500"/>
            <a:ext cx="12384087" cy="1778000"/>
          </a:xfrm>
        </p:spPr>
        <p:txBody>
          <a:bodyPr/>
          <a:lstStyle/>
          <a:p>
            <a:r>
              <a:rPr lang="en-US" sz="5400"/>
              <a:t>Respondents with some Adventist Education</a:t>
            </a:r>
            <a:endParaRPr lang="en-US"/>
          </a:p>
        </p:txBody>
      </p:sp>
      <p:pic>
        <p:nvPicPr>
          <p:cNvPr id="59394" name="Picture 2"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025" y="2554288"/>
            <a:ext cx="12336463" cy="6423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9395" name="AutoShape 3"/>
          <p:cNvSpPr>
            <a:spLocks/>
          </p:cNvSpPr>
          <p:nvPr/>
        </p:nvSpPr>
        <p:spPr bwMode="auto">
          <a:xfrm>
            <a:off x="966788" y="3502025"/>
            <a:ext cx="2298700" cy="546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800">
                <a:latin typeface="Calibri" charset="0"/>
                <a:cs typeface="Calibri" charset="0"/>
                <a:sym typeface="Calibri" charset="0"/>
              </a:rPr>
              <a:t>None = 52.58%</a:t>
            </a:r>
            <a:endParaRPr lang="en-US"/>
          </a:p>
        </p:txBody>
      </p:sp>
      <p:sp>
        <p:nvSpPr>
          <p:cNvPr id="59396" name="AutoShape 4"/>
          <p:cNvSpPr>
            <a:spLocks/>
          </p:cNvSpPr>
          <p:nvPr/>
        </p:nvSpPr>
        <p:spPr bwMode="auto">
          <a:xfrm>
            <a:off x="9317038" y="7497763"/>
            <a:ext cx="2328862" cy="546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800">
                <a:latin typeface="Calibri" charset="0"/>
                <a:cs typeface="Calibri" charset="0"/>
                <a:sym typeface="Calibri" charset="0"/>
              </a:rPr>
              <a:t>Some = 47.42%</a:t>
            </a:r>
            <a:endParaRPr lang="en-US"/>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xfrm>
            <a:off x="422275" y="317500"/>
            <a:ext cx="12361863" cy="1776413"/>
          </a:xfrm>
        </p:spPr>
        <p:txBody>
          <a:bodyPr/>
          <a:lstStyle/>
          <a:p>
            <a:pPr defTabSz="423863">
              <a:lnSpc>
                <a:spcPct val="115000"/>
              </a:lnSpc>
              <a:spcBef>
                <a:spcPts val="900"/>
              </a:spcBef>
            </a:pPr>
            <a:r>
              <a:rPr lang="en-US" sz="5000">
                <a:solidFill>
                  <a:srgbClr val="8B5C42"/>
                </a:solidFill>
              </a:rPr>
              <a:t>Experience of different levels</a:t>
            </a:r>
            <a:br>
              <a:rPr lang="en-US" sz="5000">
                <a:solidFill>
                  <a:srgbClr val="8B5C42"/>
                </a:solidFill>
              </a:rPr>
            </a:br>
            <a:r>
              <a:rPr lang="en-US" sz="5000">
                <a:solidFill>
                  <a:srgbClr val="8B5C42"/>
                </a:solidFill>
              </a:rPr>
              <a:t>of Adventist education</a:t>
            </a:r>
            <a:endParaRPr lang="en-US"/>
          </a:p>
        </p:txBody>
      </p:sp>
      <p:pic>
        <p:nvPicPr>
          <p:cNvPr id="60418" name="Picture 2"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 y="2336800"/>
            <a:ext cx="12360275" cy="653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WhatIsaPetabyte-RobertAmes.png"/>
          <p:cNvPicPr>
            <a:picLocks noChangeAspect="1"/>
          </p:cNvPicPr>
          <p:nvPr/>
        </p:nvPicPr>
        <p:blipFill>
          <a:blip r:embed="rId2">
            <a:extLst>
              <a:ext uri="{28A0092B-C50C-407E-A947-70E740481C1C}">
                <a14:useLocalDpi xmlns:a14="http://schemas.microsoft.com/office/drawing/2010/main" val="0"/>
              </a:ext>
            </a:extLst>
          </a:blip>
          <a:srcRect l="14" r="14"/>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ChangeArrowheads="1"/>
          </p:cNvSpPr>
          <p:nvPr>
            <p:ph type="title"/>
          </p:nvPr>
        </p:nvSpPr>
        <p:spPr>
          <a:xfrm>
            <a:off x="914400" y="317500"/>
            <a:ext cx="11176000" cy="1776413"/>
          </a:xfrm>
        </p:spPr>
        <p:txBody>
          <a:bodyPr/>
          <a:lstStyle/>
          <a:p>
            <a:r>
              <a:rPr lang="en-US" sz="5400"/>
              <a:t>Percentage with </a:t>
            </a:r>
            <a:r>
              <a:rPr lang="en-US" sz="5400" i="1"/>
              <a:t>no</a:t>
            </a:r>
            <a:r>
              <a:rPr lang="en-US" sz="5400"/>
              <a:t> Adventist education, per Division</a:t>
            </a:r>
            <a:endParaRPr lang="en-US"/>
          </a:p>
        </p:txBody>
      </p:sp>
      <p:pic>
        <p:nvPicPr>
          <p:cNvPr id="61442" name="Picture 2"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75" y="2252663"/>
            <a:ext cx="12453938" cy="727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465138" y="317500"/>
            <a:ext cx="12319000" cy="1776413"/>
          </a:xfrm>
        </p:spPr>
        <p:txBody>
          <a:bodyPr/>
          <a:lstStyle/>
          <a:p>
            <a:r>
              <a:rPr lang="en-US" sz="5400"/>
              <a:t>Pastors</a:t>
            </a:r>
            <a:r>
              <a:rPr lang="ja-JP" altLang="en-US" sz="5400"/>
              <a:t>’</a:t>
            </a:r>
            <a:r>
              <a:rPr lang="en-US" sz="5400"/>
              <a:t> experience of Adventist Education</a:t>
            </a:r>
            <a:endParaRPr lang="en-US"/>
          </a:p>
        </p:txBody>
      </p:sp>
      <p:pic>
        <p:nvPicPr>
          <p:cNvPr id="62466" name="Picture 2" descr="pasted-image.pdf"/>
          <p:cNvPicPr>
            <a:picLocks noChangeAspect="1"/>
          </p:cNvPicPr>
          <p:nvPr/>
        </p:nvPicPr>
        <p:blipFill>
          <a:blip r:embed="rId2">
            <a:extLst>
              <a:ext uri="{28A0092B-C50C-407E-A947-70E740481C1C}">
                <a14:useLocalDpi xmlns:a14="http://schemas.microsoft.com/office/drawing/2010/main" val="0"/>
              </a:ext>
            </a:extLst>
          </a:blip>
          <a:srcRect r="964"/>
          <a:stretch>
            <a:fillRect/>
          </a:stretch>
        </p:blipFill>
        <p:spPr bwMode="auto">
          <a:xfrm>
            <a:off x="381000" y="2238375"/>
            <a:ext cx="12366625" cy="659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a:xfrm>
            <a:off x="260350" y="317500"/>
            <a:ext cx="12482513" cy="1776413"/>
          </a:xfrm>
        </p:spPr>
        <p:txBody>
          <a:bodyPr/>
          <a:lstStyle/>
          <a:p>
            <a:r>
              <a:rPr lang="en-US" sz="5400"/>
              <a:t>Respondents with experience of SDA </a:t>
            </a:r>
            <a:r>
              <a:rPr lang="en-US" sz="5400" i="1"/>
              <a:t>higher</a:t>
            </a:r>
            <a:r>
              <a:rPr lang="en-US" sz="5400"/>
              <a:t> education: division-by-division share</a:t>
            </a:r>
            <a:endParaRPr lang="en-US"/>
          </a:p>
        </p:txBody>
      </p:sp>
      <p:pic>
        <p:nvPicPr>
          <p:cNvPr id="63490" name="Picture 2"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350" y="2262188"/>
            <a:ext cx="12482513" cy="7497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465138" y="317500"/>
            <a:ext cx="12319000" cy="1776413"/>
          </a:xfrm>
        </p:spPr>
        <p:txBody>
          <a:bodyPr/>
          <a:lstStyle/>
          <a:p>
            <a:r>
              <a:rPr lang="en-US" sz="5400"/>
              <a:t>Adventist experience of higher education</a:t>
            </a:r>
            <a:br>
              <a:rPr lang="en-US" sz="5400"/>
            </a:br>
            <a:r>
              <a:rPr lang="en-US" sz="5400"/>
              <a:t>in context</a:t>
            </a:r>
            <a:endParaRPr lang="en-US"/>
          </a:p>
        </p:txBody>
      </p:sp>
      <p:pic>
        <p:nvPicPr>
          <p:cNvPr id="64514" name="Picture 2"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788" y="2187575"/>
            <a:ext cx="12319000" cy="6505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4515" name="AutoShape 3"/>
          <p:cNvSpPr>
            <a:spLocks/>
          </p:cNvSpPr>
          <p:nvPr/>
        </p:nvSpPr>
        <p:spPr bwMode="auto">
          <a:xfrm>
            <a:off x="412750" y="8785225"/>
            <a:ext cx="12817475" cy="8112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457200">
              <a:lnSpc>
                <a:spcPct val="115000"/>
              </a:lnSpc>
              <a:spcBef>
                <a:spcPts val="1000"/>
              </a:spcBef>
            </a:pPr>
            <a:r>
              <a:rPr lang="en-US" sz="2200">
                <a:solidFill>
                  <a:srgbClr val="AA7942"/>
                </a:solidFill>
                <a:latin typeface="Cambria" charset="0"/>
                <a:cs typeface="Cambria" charset="0"/>
                <a:sym typeface="Cambria" charset="0"/>
              </a:rPr>
              <a:t>Robert J. Barro &amp; Jong-Wha Lee, </a:t>
            </a:r>
            <a:r>
              <a:rPr lang="ja-JP" altLang="en-US" sz="2200">
                <a:solidFill>
                  <a:srgbClr val="AA7942"/>
                </a:solidFill>
                <a:latin typeface="Cambria" charset="0"/>
                <a:cs typeface="Cambria" charset="0"/>
                <a:sym typeface="Cambria" charset="0"/>
              </a:rPr>
              <a:t>“</a:t>
            </a:r>
            <a:r>
              <a:rPr lang="en-US" sz="2200">
                <a:solidFill>
                  <a:srgbClr val="AA7942"/>
                </a:solidFill>
                <a:latin typeface="Cambria" charset="0"/>
                <a:cs typeface="Cambria" charset="0"/>
                <a:sym typeface="Cambria" charset="0"/>
              </a:rPr>
              <a:t>A new data set of educational attainment in the world, 1950–2010</a:t>
            </a:r>
            <a:r>
              <a:rPr lang="ja-JP" altLang="en-US" sz="2200">
                <a:solidFill>
                  <a:srgbClr val="AA7942"/>
                </a:solidFill>
                <a:latin typeface="Cambria" charset="0"/>
                <a:cs typeface="Cambria" charset="0"/>
                <a:sym typeface="Cambria" charset="0"/>
              </a:rPr>
              <a:t>”</a:t>
            </a:r>
            <a:r>
              <a:rPr lang="en-US" sz="2200">
                <a:solidFill>
                  <a:srgbClr val="AA7942"/>
                </a:solidFill>
                <a:latin typeface="Cambria" charset="0"/>
                <a:cs typeface="Cambria" charset="0"/>
                <a:sym typeface="Cambria" charset="0"/>
              </a:rPr>
              <a:t>, </a:t>
            </a:r>
            <a:r>
              <a:rPr lang="en-US" sz="2200" i="1">
                <a:solidFill>
                  <a:srgbClr val="AA7942"/>
                </a:solidFill>
                <a:latin typeface="Cambria" charset="0"/>
                <a:cs typeface="Cambria" charset="0"/>
                <a:sym typeface="Cambria" charset="0"/>
              </a:rPr>
              <a:t>National Bureau of Economic Research, Working Paper</a:t>
            </a:r>
            <a:r>
              <a:rPr lang="en-US" sz="2200">
                <a:solidFill>
                  <a:srgbClr val="AA7942"/>
                </a:solidFill>
                <a:latin typeface="Cambria" charset="0"/>
                <a:cs typeface="Cambria" charset="0"/>
                <a:sym typeface="Cambria" charset="0"/>
              </a:rPr>
              <a:t>s, no. 15902 (April 2010), p. 32</a:t>
            </a:r>
            <a:endParaRPr lang="en-US"/>
          </a:p>
        </p:txBody>
      </p:sp>
      <p:sp>
        <p:nvSpPr>
          <p:cNvPr id="64516" name="AutoShape 4"/>
          <p:cNvSpPr>
            <a:spLocks/>
          </p:cNvSpPr>
          <p:nvPr/>
        </p:nvSpPr>
        <p:spPr bwMode="auto">
          <a:xfrm>
            <a:off x="8643938" y="2573338"/>
            <a:ext cx="4114800" cy="914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800">
                <a:solidFill>
                  <a:srgbClr val="AA7942"/>
                </a:solidFill>
              </a:rPr>
              <a:t>Percentage of persons who</a:t>
            </a:r>
          </a:p>
          <a:p>
            <a:r>
              <a:rPr lang="en-US" sz="2800">
                <a:solidFill>
                  <a:srgbClr val="AA7942"/>
                </a:solidFill>
              </a:rPr>
              <a:t>completed secondary school</a:t>
            </a:r>
            <a:endParaRPr lang="en-US"/>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xfrm>
            <a:off x="914400" y="317500"/>
            <a:ext cx="11176000" cy="1776413"/>
          </a:xfrm>
        </p:spPr>
        <p:txBody>
          <a:bodyPr/>
          <a:lstStyle/>
          <a:p>
            <a:r>
              <a:rPr lang="en-US"/>
              <a:t>Adventist education is a</a:t>
            </a:r>
            <a:br>
              <a:rPr lang="en-US"/>
            </a:br>
            <a:r>
              <a:rPr lang="en-US"/>
              <a:t>spiritual safeguard</a:t>
            </a:r>
          </a:p>
        </p:txBody>
      </p:sp>
      <p:sp>
        <p:nvSpPr>
          <p:cNvPr id="65538" name="Rectangle 2"/>
          <p:cNvSpPr>
            <a:spLocks noGrp="1" noChangeArrowheads="1"/>
          </p:cNvSpPr>
          <p:nvPr>
            <p:ph type="body" idx="1"/>
          </p:nvPr>
        </p:nvSpPr>
        <p:spPr/>
        <p:txBody>
          <a:bodyPr/>
          <a:lstStyle/>
          <a:p>
            <a:pPr marL="276225" indent="-276225" defTabSz="384175">
              <a:spcBef>
                <a:spcPts val="2500"/>
              </a:spcBef>
              <a:buFontTx/>
              <a:buChar char="•"/>
            </a:pPr>
            <a:r>
              <a:rPr lang="en-US" sz="2600"/>
              <a:t>In surveys of lapsed and ex-Adventists, 83% report </a:t>
            </a:r>
            <a:r>
              <a:rPr lang="en-US" sz="2600" i="1"/>
              <a:t>no</a:t>
            </a:r>
            <a:r>
              <a:rPr lang="en-US" sz="2600"/>
              <a:t> experience of Adventist education</a:t>
            </a:r>
          </a:p>
          <a:p>
            <a:pPr marL="276225" indent="-276225" defTabSz="384175">
              <a:spcBef>
                <a:spcPts val="2500"/>
              </a:spcBef>
              <a:buFontTx/>
              <a:buChar char="•"/>
            </a:pPr>
            <a:r>
              <a:rPr lang="en-US" sz="2600"/>
              <a:t>However, the equivalent figure for all church-members is 56%</a:t>
            </a:r>
          </a:p>
          <a:p>
            <a:pPr marL="276225" indent="-276225" defTabSz="384175">
              <a:spcBef>
                <a:spcPts val="2500"/>
              </a:spcBef>
              <a:buFontTx/>
              <a:buChar char="•"/>
            </a:pPr>
            <a:r>
              <a:rPr lang="en-US" sz="2600"/>
              <a:t>Those who have not gone through Adventist education are disproportionately more likely to become inactive or leave</a:t>
            </a:r>
          </a:p>
          <a:p>
            <a:pPr marL="276225" indent="-276225" defTabSz="384175">
              <a:spcBef>
                <a:spcPts val="2500"/>
              </a:spcBef>
              <a:buFontTx/>
              <a:buChar char="•"/>
            </a:pPr>
            <a:r>
              <a:rPr lang="en-US" sz="2600"/>
              <a:t>60% of pastors believe that members who have not experienced Adventist higher education are more likely to leave the church</a:t>
            </a:r>
          </a:p>
          <a:p>
            <a:pPr marL="276225" indent="-276225" defTabSz="384175">
              <a:spcBef>
                <a:spcPts val="2500"/>
              </a:spcBef>
              <a:buFontTx/>
              <a:buChar char="•"/>
            </a:pPr>
            <a:r>
              <a:rPr lang="en-US" sz="2600"/>
              <a:t>The Valuegenesis studies documented that Adventist primary and secondary education strongly correlates with being retained by the Seventh-day Adventist Church—but only for North America.</a:t>
            </a:r>
          </a:p>
          <a:p>
            <a:pPr marL="276225" indent="-276225" defTabSz="384175">
              <a:spcBef>
                <a:spcPts val="2500"/>
              </a:spcBef>
              <a:buFontTx/>
              <a:buChar char="•"/>
            </a:pPr>
            <a:r>
              <a:rPr lang="en-US" sz="2600"/>
              <a:t>Data from the recently concluded research is a very strong </a:t>
            </a:r>
            <a:r>
              <a:rPr lang="en-US" sz="2600" i="1"/>
              <a:t>prima facie</a:t>
            </a:r>
            <a:r>
              <a:rPr lang="en-US" sz="2600"/>
              <a:t> indication that the model in NAD obtains globally and for tertiary education</a:t>
            </a:r>
            <a:endParaRPr lang="en-US"/>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914400" y="317500"/>
            <a:ext cx="11176000" cy="1776413"/>
          </a:xfrm>
        </p:spPr>
        <p:txBody>
          <a:bodyPr/>
          <a:lstStyle/>
          <a:p>
            <a:r>
              <a:rPr lang="en-US" sz="6400" b="1"/>
              <a:t>Conclusion</a:t>
            </a:r>
            <a:endParaRPr lang="en-US"/>
          </a:p>
        </p:txBody>
      </p:sp>
      <p:sp>
        <p:nvSpPr>
          <p:cNvPr id="66562" name="Rectangle 2"/>
          <p:cNvSpPr>
            <a:spLocks noGrp="1" noChangeArrowheads="1"/>
          </p:cNvSpPr>
          <p:nvPr>
            <p:ph type="body" idx="1"/>
          </p:nvPr>
        </p:nvSpPr>
        <p:spPr/>
        <p:txBody>
          <a:bodyPr/>
          <a:lstStyle/>
          <a:p>
            <a:pPr marL="419100" indent="-419100">
              <a:buFontTx/>
              <a:buChar char="•"/>
            </a:pPr>
            <a:r>
              <a:rPr lang="en-US"/>
              <a:t>These examples have hopefully given some sense of how Adventist colleges and universities can exploit existing online digital resources for scholarship and teaching, and of the opportunities that will present themselves as our </a:t>
            </a:r>
            <a:r>
              <a:rPr lang="ja-JP" altLang="en-US"/>
              <a:t>“</a:t>
            </a:r>
            <a:r>
              <a:rPr lang="en-US"/>
              <a:t>denomination goes digital</a:t>
            </a:r>
            <a:r>
              <a:rPr lang="ja-JP" altLang="en-US"/>
              <a:t>”</a:t>
            </a:r>
            <a:endParaRPr lang="en-US"/>
          </a:p>
          <a:p>
            <a:pPr marL="419100" indent="-419100">
              <a:buFontTx/>
              <a:buChar char="•"/>
            </a:pPr>
            <a:r>
              <a:rPr lang="en-US"/>
              <a:t>It also shows how research can be of immense value for the Church in general and tertiary institutions in particular</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xfrm>
            <a:off x="914400" y="317500"/>
            <a:ext cx="11176000" cy="1776413"/>
          </a:xfrm>
        </p:spPr>
        <p:txBody>
          <a:bodyPr/>
          <a:lstStyle/>
          <a:p>
            <a:r>
              <a:rPr lang="en-US" sz="6400" b="1"/>
              <a:t>Conclusion</a:t>
            </a:r>
            <a:endParaRPr lang="en-US"/>
          </a:p>
        </p:txBody>
      </p:sp>
      <p:sp>
        <p:nvSpPr>
          <p:cNvPr id="67586" name="Rectangle 2"/>
          <p:cNvSpPr>
            <a:spLocks noGrp="1" noChangeArrowheads="1"/>
          </p:cNvSpPr>
          <p:nvPr>
            <p:ph type="body" idx="1"/>
          </p:nvPr>
        </p:nvSpPr>
        <p:spPr/>
        <p:txBody>
          <a:bodyPr/>
          <a:lstStyle/>
          <a:p>
            <a:pPr marL="419100" indent="-419100">
              <a:buFontTx/>
              <a:buChar char="•"/>
            </a:pPr>
            <a:r>
              <a:rPr lang="en-US" b="1"/>
              <a:t>What, then, is the agenda for the twenty-first century?</a:t>
            </a:r>
          </a:p>
          <a:p>
            <a:pPr marL="419100" indent="-419100">
              <a:buFontTx/>
              <a:buChar char="•"/>
            </a:pPr>
            <a:r>
              <a:rPr lang="en-US"/>
              <a:t>Universities and colleges, </a:t>
            </a:r>
            <a:r>
              <a:rPr lang="en-US" i="1"/>
              <a:t>as much as possible</a:t>
            </a:r>
            <a:r>
              <a:rPr lang="en-US"/>
              <a:t>, should invest in research, regarding themselves not simply as teaching or training institutions, but as </a:t>
            </a:r>
            <a:r>
              <a:rPr lang="en-US" i="1"/>
              <a:t>intellectual</a:t>
            </a:r>
            <a:r>
              <a:rPr lang="en-US"/>
              <a:t> r</a:t>
            </a:r>
            <a:r>
              <a:rPr lang="en-US" i="1"/>
              <a:t>esource centres</a:t>
            </a:r>
            <a:r>
              <a:rPr lang="en-US"/>
              <a:t> for enhancing the mission &amp; ministry of the Church in their area.</a:t>
            </a:r>
          </a:p>
          <a:p>
            <a:pPr marL="419100" indent="-419100">
              <a:buFontTx/>
              <a:buChar char="•"/>
            </a:pPr>
            <a:r>
              <a:rPr lang="en-US"/>
              <a:t>They should proactively reach out to administrators offering their faculty</a:t>
            </a:r>
            <a:r>
              <a:rPr lang="ja-JP" altLang="en-US"/>
              <a:t>’</a:t>
            </a:r>
            <a:r>
              <a:rPr lang="en-US"/>
              <a:t>s unique analytical expertise.</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914400" y="317500"/>
            <a:ext cx="11176000" cy="1776413"/>
          </a:xfrm>
        </p:spPr>
        <p:txBody>
          <a:bodyPr/>
          <a:lstStyle/>
          <a:p>
            <a:r>
              <a:rPr lang="en-US" sz="6400" b="1"/>
              <a:t>Conclusion</a:t>
            </a:r>
            <a:endParaRPr lang="en-US"/>
          </a:p>
        </p:txBody>
      </p:sp>
      <p:sp>
        <p:nvSpPr>
          <p:cNvPr id="68610" name="Rectangle 2"/>
          <p:cNvSpPr>
            <a:spLocks noGrp="1" noChangeArrowheads="1"/>
          </p:cNvSpPr>
          <p:nvPr>
            <p:ph type="body" idx="1"/>
          </p:nvPr>
        </p:nvSpPr>
        <p:spPr/>
        <p:txBody>
          <a:bodyPr/>
          <a:lstStyle/>
          <a:p>
            <a:pPr marL="419100" indent="-419100">
              <a:buFontTx/>
              <a:buChar char="•"/>
            </a:pPr>
            <a:r>
              <a:rPr lang="en-US" b="1"/>
              <a:t>Agenda for the twenty-first century (cont.)</a:t>
            </a:r>
          </a:p>
          <a:p>
            <a:pPr marL="419100" indent="-419100" algn="just">
              <a:buFontTx/>
              <a:buChar char="•"/>
            </a:pPr>
            <a:r>
              <a:rPr lang="en-US"/>
              <a:t>Universities and colleges can contribute to the </a:t>
            </a:r>
            <a:r>
              <a:rPr lang="ja-JP" altLang="en-US"/>
              <a:t>“</a:t>
            </a:r>
            <a:r>
              <a:rPr lang="en-US"/>
              <a:t>big data</a:t>
            </a:r>
            <a:r>
              <a:rPr lang="ja-JP" altLang="en-US"/>
              <a:t>”</a:t>
            </a:r>
            <a:r>
              <a:rPr lang="en-US"/>
              <a:t> picture of their society and the wider Church, and can make resources available online—especially in partnership with projects like the ADL</a:t>
            </a:r>
          </a:p>
          <a:p>
            <a:pPr marL="419100" indent="-419100" algn="just">
              <a:buFontTx/>
              <a:buChar char="•"/>
            </a:pPr>
            <a:r>
              <a:rPr lang="en-US"/>
              <a:t>Our tertiary faculty and students have unique skill sets and knowledge bases; and educational leaders should be seeking ways to maximise them to aid the mission of the Seventh-day Adventist Church.</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1"/>
          <p:cNvGrpSpPr>
            <a:grpSpLocks/>
          </p:cNvGrpSpPr>
          <p:nvPr/>
        </p:nvGrpSpPr>
        <p:grpSpPr bwMode="auto">
          <a:xfrm>
            <a:off x="869950" y="163513"/>
            <a:ext cx="11264900" cy="8639175"/>
            <a:chOff x="-139700" y="-139700"/>
            <a:chExt cx="11264900" cy="8639440"/>
          </a:xfrm>
        </p:grpSpPr>
        <p:pic>
          <p:nvPicPr>
            <p:cNvPr id="16386" name="Picture 2" descr="Big data - word cloud.jpg"/>
            <p:cNvPicPr>
              <a:picLocks noChangeAspect="1"/>
            </p:cNvPicPr>
            <p:nvPr/>
          </p:nvPicPr>
          <p:blipFill>
            <a:blip r:embed="rId2">
              <a:extLst>
                <a:ext uri="{28A0092B-C50C-407E-A947-70E740481C1C}">
                  <a14:useLocalDpi xmlns:a14="http://schemas.microsoft.com/office/drawing/2010/main" val="0"/>
                </a:ext>
              </a:extLst>
            </a:blip>
            <a:srcRect t="4663" b="6444"/>
            <a:stretch>
              <a:fillRect/>
            </a:stretch>
          </p:blipFill>
          <p:spPr bwMode="auto">
            <a:xfrm>
              <a:off x="0" y="0"/>
              <a:ext cx="10985500" cy="8334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 y="-139700"/>
              <a:ext cx="11264900" cy="8639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16388" name="Rectangle 4"/>
          <p:cNvSpPr>
            <a:spLocks noGrp="1" noChangeArrowheads="1"/>
          </p:cNvSpPr>
          <p:nvPr>
            <p:ph type="body" idx="1"/>
          </p:nvPr>
        </p:nvSpPr>
        <p:spPr>
          <a:xfrm>
            <a:off x="896938" y="8877300"/>
            <a:ext cx="11264900" cy="660400"/>
          </a:xfrm>
        </p:spPr>
        <p:txBody>
          <a:bodyPr/>
          <a:lstStyle/>
          <a:p>
            <a:pPr algn="ctr" defTabSz="542925">
              <a:spcBef>
                <a:spcPct val="0"/>
              </a:spcBef>
            </a:pPr>
            <a:r>
              <a:rPr lang="en-US" sz="3800" b="1">
                <a:solidFill>
                  <a:srgbClr val="C82506"/>
                </a:solidFill>
              </a:rPr>
              <a:t>It may mean learning a new conceptual language</a:t>
            </a:r>
            <a:endParaRPr lang="en-US"/>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1"/>
          <p:cNvGrpSpPr>
            <a:grpSpLocks/>
          </p:cNvGrpSpPr>
          <p:nvPr/>
        </p:nvGrpSpPr>
        <p:grpSpPr bwMode="auto">
          <a:xfrm>
            <a:off x="6604000" y="690563"/>
            <a:ext cx="5537200" cy="8370887"/>
            <a:chOff x="-139700" y="-205631"/>
            <a:chExt cx="5537200" cy="8370968"/>
          </a:xfrm>
        </p:grpSpPr>
        <p:pic>
          <p:nvPicPr>
            <p:cNvPr id="17410" name="Picture 2" descr="BIG DATA book cov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57800" cy="7934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 y="-205631"/>
              <a:ext cx="5537200" cy="83709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17412" name="Rectangle 4"/>
          <p:cNvSpPr>
            <a:spLocks noGrp="1" noChangeArrowheads="1"/>
          </p:cNvSpPr>
          <p:nvPr>
            <p:ph type="title"/>
          </p:nvPr>
        </p:nvSpPr>
        <p:spPr>
          <a:xfrm>
            <a:off x="755650" y="1193800"/>
            <a:ext cx="5537200" cy="3911600"/>
          </a:xfrm>
        </p:spPr>
        <p:txBody>
          <a:bodyPr/>
          <a:lstStyle/>
          <a:p>
            <a:pPr>
              <a:lnSpc>
                <a:spcPts val="6000"/>
              </a:lnSpc>
            </a:pPr>
            <a:r>
              <a:rPr lang="en-US" sz="4800" i="1">
                <a:solidFill>
                  <a:srgbClr val="424D56"/>
                </a:solidFill>
                <a:effectLst>
                  <a:outerShdw blurRad="38100" dist="38100" dir="2700000" algn="tl">
                    <a:srgbClr val="000000"/>
                  </a:outerShdw>
                </a:effectLst>
                <a:latin typeface="Cochin" charset="0"/>
                <a:cs typeface="Cochin" charset="0"/>
                <a:sym typeface="Cochin" charset="0"/>
              </a:rPr>
              <a:t>Big Data, we are told, will transform how we live, work, and think</a:t>
            </a:r>
            <a:br>
              <a:rPr lang="en-US" sz="4800" i="1">
                <a:solidFill>
                  <a:srgbClr val="424D56"/>
                </a:solidFill>
                <a:effectLst>
                  <a:outerShdw blurRad="38100" dist="38100" dir="2700000" algn="tl">
                    <a:srgbClr val="000000"/>
                  </a:outerShdw>
                </a:effectLst>
                <a:latin typeface="Cochin" charset="0"/>
                <a:cs typeface="Cochin" charset="0"/>
                <a:sym typeface="Cochin" charset="0"/>
              </a:rPr>
            </a:br>
            <a:endParaRPr lang="en-US" sz="3600" i="1">
              <a:solidFill>
                <a:srgbClr val="424D56"/>
              </a:solidFill>
              <a:effectLst>
                <a:outerShdw blurRad="38100" dist="38100" dir="2700000" algn="tl">
                  <a:srgbClr val="000000"/>
                </a:outerShdw>
              </a:effectLst>
              <a:latin typeface="Cochin" charset="0"/>
              <a:cs typeface="Cochin" charset="0"/>
              <a:sym typeface="Cochin" charset="0"/>
            </a:endParaRPr>
          </a:p>
        </p:txBody>
      </p:sp>
      <p:sp>
        <p:nvSpPr>
          <p:cNvPr id="17413" name="Rectangle 5"/>
          <p:cNvSpPr>
            <a:spLocks noGrp="1" noChangeArrowheads="1"/>
          </p:cNvSpPr>
          <p:nvPr>
            <p:ph type="body" idx="1"/>
          </p:nvPr>
        </p:nvSpPr>
        <p:spPr>
          <a:xfrm>
            <a:off x="755650" y="5219700"/>
            <a:ext cx="5537200" cy="2489200"/>
          </a:xfrm>
        </p:spPr>
        <p:txBody>
          <a:bodyPr/>
          <a:lstStyle/>
          <a:p>
            <a:pPr algn="ctr">
              <a:lnSpc>
                <a:spcPts val="4000"/>
              </a:lnSpc>
              <a:spcBef>
                <a:spcPct val="0"/>
              </a:spcBef>
            </a:pPr>
            <a:r>
              <a:rPr lang="en-US" sz="3400">
                <a:solidFill>
                  <a:srgbClr val="424D56"/>
                </a:solidFill>
                <a:effectLst>
                  <a:outerShdw blurRad="38100" dist="38100" dir="2700000" algn="tl">
                    <a:srgbClr val="000000"/>
                  </a:outerShdw>
                </a:effectLst>
                <a:latin typeface="Cochin" charset="0"/>
                <a:cs typeface="Cochin" charset="0"/>
                <a:sym typeface="Cochin" charset="0"/>
              </a:rPr>
              <a:t>But is it transforming how </a:t>
            </a:r>
          </a:p>
          <a:p>
            <a:pPr algn="ctr">
              <a:lnSpc>
                <a:spcPts val="4000"/>
              </a:lnSpc>
              <a:spcBef>
                <a:spcPct val="0"/>
              </a:spcBef>
            </a:pPr>
            <a:r>
              <a:rPr lang="en-US" sz="3400" b="1">
                <a:solidFill>
                  <a:srgbClr val="424D56"/>
                </a:solidFill>
                <a:effectLst>
                  <a:outerShdw blurRad="38100" dist="38100" dir="2700000" algn="tl">
                    <a:srgbClr val="000000"/>
                  </a:outerShdw>
                </a:effectLst>
                <a:latin typeface="Cochin" charset="0"/>
                <a:cs typeface="Cochin" charset="0"/>
                <a:sym typeface="Cochin" charset="0"/>
              </a:rPr>
              <a:t>the Church</a:t>
            </a:r>
            <a:r>
              <a:rPr lang="en-US" sz="3400">
                <a:solidFill>
                  <a:srgbClr val="424D56"/>
                </a:solidFill>
                <a:effectLst>
                  <a:outerShdw blurRad="38100" dist="38100" dir="2700000" algn="tl">
                    <a:srgbClr val="000000"/>
                  </a:outerShdw>
                </a:effectLst>
                <a:latin typeface="Cochin" charset="0"/>
                <a:cs typeface="Cochin" charset="0"/>
                <a:sym typeface="Cochin" charset="0"/>
              </a:rPr>
              <a:t> works and does business (how we go about </a:t>
            </a:r>
            <a:r>
              <a:rPr lang="ja-JP" altLang="en-US" sz="3400">
                <a:solidFill>
                  <a:srgbClr val="424D56"/>
                </a:solidFill>
                <a:effectLst>
                  <a:outerShdw blurRad="38100" dist="38100" dir="2700000" algn="tl">
                    <a:srgbClr val="000000"/>
                  </a:outerShdw>
                </a:effectLst>
                <a:latin typeface="Cochin" charset="0"/>
                <a:cs typeface="Cochin" charset="0"/>
                <a:sym typeface="Cochin" charset="0"/>
              </a:rPr>
              <a:t>“</a:t>
            </a:r>
            <a:r>
              <a:rPr lang="en-US" sz="3400">
                <a:solidFill>
                  <a:srgbClr val="424D56"/>
                </a:solidFill>
                <a:effectLst>
                  <a:outerShdw blurRad="38100" dist="38100" dir="2700000" algn="tl">
                    <a:srgbClr val="000000"/>
                  </a:outerShdw>
                </a:effectLst>
                <a:latin typeface="Cochin" charset="0"/>
                <a:cs typeface="Cochin" charset="0"/>
                <a:sym typeface="Cochin" charset="0"/>
              </a:rPr>
              <a:t>our Father</a:t>
            </a:r>
            <a:r>
              <a:rPr lang="ja-JP" altLang="en-US" sz="3400">
                <a:solidFill>
                  <a:srgbClr val="424D56"/>
                </a:solidFill>
                <a:effectLst>
                  <a:outerShdw blurRad="38100" dist="38100" dir="2700000" algn="tl">
                    <a:srgbClr val="000000"/>
                  </a:outerShdw>
                </a:effectLst>
                <a:latin typeface="Cochin" charset="0"/>
                <a:cs typeface="Cochin" charset="0"/>
                <a:sym typeface="Cochin" charset="0"/>
              </a:rPr>
              <a:t>’</a:t>
            </a:r>
            <a:r>
              <a:rPr lang="en-US" sz="3400">
                <a:solidFill>
                  <a:srgbClr val="424D56"/>
                </a:solidFill>
                <a:effectLst>
                  <a:outerShdw blurRad="38100" dist="38100" dir="2700000" algn="tl">
                    <a:srgbClr val="000000"/>
                  </a:outerShdw>
                </a:effectLst>
                <a:latin typeface="Cochin" charset="0"/>
                <a:cs typeface="Cochin" charset="0"/>
                <a:sym typeface="Cochin" charset="0"/>
              </a:rPr>
              <a:t>s business</a:t>
            </a:r>
            <a:r>
              <a:rPr lang="ja-JP" altLang="en-US" sz="3400">
                <a:solidFill>
                  <a:srgbClr val="424D56"/>
                </a:solidFill>
                <a:effectLst>
                  <a:outerShdw blurRad="38100" dist="38100" dir="2700000" algn="tl">
                    <a:srgbClr val="000000"/>
                  </a:outerShdw>
                </a:effectLst>
                <a:latin typeface="Cochin" charset="0"/>
                <a:cs typeface="Cochin" charset="0"/>
                <a:sym typeface="Cochin" charset="0"/>
              </a:rPr>
              <a:t>”</a:t>
            </a:r>
            <a:r>
              <a:rPr lang="en-US" sz="3400">
                <a:solidFill>
                  <a:srgbClr val="424D56"/>
                </a:solidFill>
                <a:effectLst>
                  <a:outerShdw blurRad="38100" dist="38100" dir="2700000" algn="tl">
                    <a:srgbClr val="000000"/>
                  </a:outerShdw>
                </a:effectLst>
                <a:latin typeface="Cochin" charset="0"/>
                <a:cs typeface="Cochin" charset="0"/>
                <a:sym typeface="Cochin" charset="0"/>
              </a:rPr>
              <a:t>)??</a:t>
            </a:r>
            <a:endParaRPr lang="en-US"/>
          </a:p>
        </p:txBody>
      </p:sp>
      <p:sp>
        <p:nvSpPr>
          <p:cNvPr id="17414" name="AutoShape 6"/>
          <p:cNvSpPr>
            <a:spLocks/>
          </p:cNvSpPr>
          <p:nvPr/>
        </p:nvSpPr>
        <p:spPr bwMode="auto">
          <a:xfrm>
            <a:off x="6856413" y="8999538"/>
            <a:ext cx="5030787"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400">
                <a:solidFill>
                  <a:srgbClr val="424D56"/>
                </a:solidFill>
                <a:effectLst>
                  <a:outerShdw blurRad="38100" dist="38100" dir="2700000" algn="tl">
                    <a:srgbClr val="000000"/>
                  </a:outerShdw>
                </a:effectLst>
                <a:latin typeface="Cochin" charset="0"/>
                <a:cs typeface="Cochin" charset="0"/>
                <a:sym typeface="Cochin" charset="0"/>
              </a:rPr>
              <a:t>(Houghton Mifflin Harcourt, 2013)</a:t>
            </a:r>
            <a:endParaRPr lang="en-US"/>
          </a:p>
        </p:txBody>
      </p:sp>
      <p:sp>
        <p:nvSpPr>
          <p:cNvPr id="17415" name="AutoShape 7"/>
          <p:cNvSpPr>
            <a:spLocks/>
          </p:cNvSpPr>
          <p:nvPr/>
        </p:nvSpPr>
        <p:spPr bwMode="auto">
          <a:xfrm>
            <a:off x="862013" y="7823200"/>
            <a:ext cx="5537200" cy="1123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nSpc>
                <a:spcPts val="4000"/>
              </a:lnSpc>
            </a:pPr>
            <a:r>
              <a:rPr lang="en-US" sz="3400" b="1">
                <a:solidFill>
                  <a:srgbClr val="FF2600"/>
                </a:solidFill>
                <a:effectLst>
                  <a:outerShdw blurRad="38100" dist="38100" dir="2700000" algn="tl">
                    <a:srgbClr val="000000"/>
                  </a:outerShdw>
                </a:effectLst>
                <a:latin typeface="Cochin" charset="0"/>
                <a:cs typeface="Cochin" charset="0"/>
                <a:sym typeface="Cochin" charset="0"/>
              </a:rPr>
              <a:t>Are we </a:t>
            </a:r>
            <a:r>
              <a:rPr lang="en-US" sz="3400" b="1" i="1">
                <a:solidFill>
                  <a:srgbClr val="FF2600"/>
                </a:solidFill>
                <a:effectLst>
                  <a:outerShdw blurRad="38100" dist="38100" dir="2700000" algn="tl">
                    <a:srgbClr val="000000"/>
                  </a:outerShdw>
                </a:effectLst>
                <a:latin typeface="Cochin" charset="0"/>
                <a:cs typeface="Cochin" charset="0"/>
                <a:sym typeface="Cochin" charset="0"/>
              </a:rPr>
              <a:t>utilising</a:t>
            </a:r>
            <a:r>
              <a:rPr lang="en-US" sz="3400" b="1">
                <a:solidFill>
                  <a:srgbClr val="FF2600"/>
                </a:solidFill>
                <a:effectLst>
                  <a:outerShdw blurRad="38100" dist="38100" dir="2700000" algn="tl">
                    <a:srgbClr val="000000"/>
                  </a:outerShdw>
                </a:effectLst>
                <a:latin typeface="Cochin" charset="0"/>
                <a:cs typeface="Cochin" charset="0"/>
                <a:sym typeface="Cochin" charset="0"/>
              </a:rPr>
              <a:t> data? </a:t>
            </a:r>
          </a:p>
          <a:p>
            <a:pPr>
              <a:lnSpc>
                <a:spcPts val="4000"/>
              </a:lnSpc>
            </a:pPr>
            <a:r>
              <a:rPr lang="en-US" sz="3400" b="1">
                <a:solidFill>
                  <a:srgbClr val="FF2600"/>
                </a:solidFill>
                <a:effectLst>
                  <a:outerShdw blurRad="38100" dist="38100" dir="2700000" algn="tl">
                    <a:srgbClr val="000000"/>
                  </a:outerShdw>
                </a:effectLst>
                <a:latin typeface="Cochin" charset="0"/>
                <a:cs typeface="Cochin" charset="0"/>
                <a:sym typeface="Cochin" charset="0"/>
              </a:rPr>
              <a:t>Or just </a:t>
            </a:r>
            <a:r>
              <a:rPr lang="en-US" sz="3400" b="1" i="1">
                <a:solidFill>
                  <a:srgbClr val="FF2600"/>
                </a:solidFill>
                <a:effectLst>
                  <a:outerShdw blurRad="38100" dist="38100" dir="2700000" algn="tl">
                    <a:srgbClr val="000000"/>
                  </a:outerShdw>
                </a:effectLst>
                <a:latin typeface="Cochin" charset="0"/>
                <a:cs typeface="Cochin" charset="0"/>
                <a:sym typeface="Cochin" charset="0"/>
              </a:rPr>
              <a:t>amassing</a:t>
            </a:r>
            <a:r>
              <a:rPr lang="en-US" sz="3400" b="1">
                <a:solidFill>
                  <a:srgbClr val="FF2600"/>
                </a:solidFill>
                <a:effectLst>
                  <a:outerShdw blurRad="38100" dist="38100" dir="2700000" algn="tl">
                    <a:srgbClr val="000000"/>
                  </a:outerShdw>
                </a:effectLst>
                <a:latin typeface="Cochin" charset="0"/>
                <a:cs typeface="Cochin" charset="0"/>
                <a:sym typeface="Cochin" charset="0"/>
              </a:rPr>
              <a:t> it?</a:t>
            </a: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additive="base">
                                        <p:cTn id="7" dur="500" fill="hold"/>
                                        <p:tgtEl>
                                          <p:spTgt spid="17415"/>
                                        </p:tgtEl>
                                        <p:attrNameLst>
                                          <p:attrName>ppt_x</p:attrName>
                                        </p:attrNameLst>
                                      </p:cBhvr>
                                      <p:tavLst>
                                        <p:tav tm="0">
                                          <p:val>
                                            <p:strVal val="0-#ppt_w/2"/>
                                          </p:val>
                                        </p:tav>
                                        <p:tav tm="100000">
                                          <p:val>
                                            <p:strVal val="#ppt_x"/>
                                          </p:val>
                                        </p:tav>
                                      </p:tavLst>
                                    </p:anim>
                                    <p:anim calcmode="lin" valueType="num">
                                      <p:cBhvr additive="base">
                                        <p:cTn id="8" dur="500" fill="hold"/>
                                        <p:tgtEl>
                                          <p:spTgt spid="174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lstStyle/>
          <a:p>
            <a:r>
              <a:rPr lang="en-US"/>
              <a:t>Research and analysis are necessary if data is to be meaningful &amp; useful</a:t>
            </a:r>
          </a:p>
        </p:txBody>
      </p:sp>
      <p:sp>
        <p:nvSpPr>
          <p:cNvPr id="18434" name="Rectangle 2"/>
          <p:cNvSpPr>
            <a:spLocks noGrp="1" noChangeArrowheads="1"/>
          </p:cNvSpPr>
          <p:nvPr>
            <p:ph type="body" idx="1"/>
          </p:nvPr>
        </p:nvSpPr>
        <p:spPr/>
        <p:txBody>
          <a:bodyPr/>
          <a:lstStyle/>
          <a:p>
            <a:pPr marL="419100" indent="-419100" algn="just">
              <a:buFontTx/>
              <a:buChar char="•"/>
            </a:pPr>
            <a:r>
              <a:rPr lang="en-US"/>
              <a:t>We can use widely available </a:t>
            </a:r>
            <a:r>
              <a:rPr lang="ja-JP" altLang="en-US"/>
              <a:t>“</a:t>
            </a:r>
            <a:r>
              <a:rPr lang="en-US"/>
              <a:t>big data</a:t>
            </a:r>
            <a:r>
              <a:rPr lang="ja-JP" altLang="en-US"/>
              <a:t>”</a:t>
            </a:r>
            <a:r>
              <a:rPr lang="en-US"/>
              <a:t> to enhance our outreach, but this requires expertise; Adventist colleges and universities have a key role to play.</a:t>
            </a:r>
          </a:p>
          <a:p>
            <a:pPr marL="419100" indent="-419100" algn="just">
              <a:buFontTx/>
              <a:buChar char="•"/>
            </a:pPr>
            <a:r>
              <a:rPr lang="en-US"/>
              <a:t>The Seventh-day Adventist Church could collect its own data in different ways, using digital technology, which means it could also collect new types of data.</a:t>
            </a:r>
          </a:p>
          <a:p>
            <a:pPr marL="419100" indent="-419100" algn="just">
              <a:buFontTx/>
              <a:buChar char="•"/>
            </a:pPr>
            <a:r>
              <a:rPr lang="en-US"/>
              <a:t>But the reason to collect new data is to improve our ministry and mission, which means it needs analysis.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914400" y="317500"/>
            <a:ext cx="11176000" cy="1776413"/>
          </a:xfrm>
        </p:spPr>
        <p:txBody>
          <a:bodyPr/>
          <a:lstStyle/>
          <a:p>
            <a:r>
              <a:rPr lang="en-US"/>
              <a:t>Digital data can transform research, making it even more powerful</a:t>
            </a:r>
          </a:p>
        </p:txBody>
      </p:sp>
      <p:sp>
        <p:nvSpPr>
          <p:cNvPr id="19458" name="Rectangle 2"/>
          <p:cNvSpPr>
            <a:spLocks noGrp="1" noChangeArrowheads="1"/>
          </p:cNvSpPr>
          <p:nvPr>
            <p:ph type="body" idx="1"/>
          </p:nvPr>
        </p:nvSpPr>
        <p:spPr/>
        <p:txBody>
          <a:bodyPr/>
          <a:lstStyle/>
          <a:p>
            <a:pPr marL="419100" indent="-419100">
              <a:buFontTx/>
              <a:buChar char="•"/>
            </a:pPr>
            <a:r>
              <a:rPr lang="en-US"/>
              <a:t>SO: </a:t>
            </a:r>
            <a:r>
              <a:rPr lang="ja-JP" altLang="en-US"/>
              <a:t>“</a:t>
            </a:r>
            <a:r>
              <a:rPr lang="en-US"/>
              <a:t>Big data</a:t>
            </a:r>
            <a:r>
              <a:rPr lang="ja-JP" altLang="en-US"/>
              <a:t>”</a:t>
            </a:r>
            <a:r>
              <a:rPr lang="en-US"/>
              <a:t> &amp; the new types of denominational information that can be collected electronically will both be optimised by research</a:t>
            </a:r>
          </a:p>
          <a:p>
            <a:pPr marL="419100" indent="-419100">
              <a:buFontTx/>
              <a:buChar char="•"/>
            </a:pPr>
            <a:r>
              <a:rPr lang="en-US" b="1"/>
              <a:t>However</a:t>
            </a:r>
            <a:r>
              <a:rPr lang="en-US"/>
              <a:t>, research can also be enhanced, in some cases even transformed, by the digital revolution…</a:t>
            </a:r>
          </a:p>
          <a:p>
            <a:pPr marL="419100" indent="-419100">
              <a:buFontTx/>
              <a:buChar char="•"/>
            </a:pPr>
            <a:r>
              <a:rPr lang="en-US"/>
              <a:t>Researchers need to make the most of </a:t>
            </a:r>
            <a:r>
              <a:rPr lang="ja-JP" altLang="en-US"/>
              <a:t>“</a:t>
            </a:r>
            <a:r>
              <a:rPr lang="en-US"/>
              <a:t>big data</a:t>
            </a:r>
            <a:r>
              <a:rPr lang="ja-JP" altLang="en-US"/>
              <a:t>”</a:t>
            </a:r>
            <a:endParaRPr lang="en-US"/>
          </a:p>
          <a:p>
            <a:pPr marL="419100" indent="-419100">
              <a:buFontTx/>
              <a:buChar char="•"/>
            </a:pPr>
            <a:r>
              <a:rPr lang="en-US"/>
              <a:t>The denomination needs to make more information available electronically.</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
      <a:dk1>
        <a:srgbClr val="626262"/>
      </a:dk1>
      <a:lt1>
        <a:srgbClr val="817463"/>
      </a:lt1>
      <a:dk2>
        <a:srgbClr val="1E4881"/>
      </a:dk2>
      <a:lt2>
        <a:srgbClr val="C1C1C1"/>
      </a:lt2>
      <a:accent1>
        <a:srgbClr val="95ABBF"/>
      </a:accent1>
      <a:accent2>
        <a:srgbClr val="8FAC7A"/>
      </a:accent2>
      <a:accent3>
        <a:srgbClr val="ABB1C1"/>
      </a:accent3>
      <a:accent4>
        <a:srgbClr val="6D6253"/>
      </a:accent4>
      <a:accent5>
        <a:srgbClr val="C8D2DC"/>
      </a:accent5>
      <a:accent6>
        <a:srgbClr val="819B6E"/>
      </a:accent6>
      <a:hlink>
        <a:srgbClr val="0000FF"/>
      </a:hlink>
      <a:folHlink>
        <a:srgbClr val="FF00FF"/>
      </a:folHlink>
    </a:clrScheme>
    <a:fontScheme name="Office Theme">
      <a:majorFont>
        <a:latin typeface="Baskerville"/>
        <a:ea typeface="ＭＳ Ｐゴシック"/>
        <a:cs typeface="Baskerville"/>
      </a:majorFont>
      <a:minorFont>
        <a:latin typeface="Baskerville"/>
        <a:ea typeface="ＭＳ Ｐゴシック"/>
        <a:cs typeface="Baskervill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50800" cap="flat" cmpd="sng" algn="ctr">
          <a:solidFill>
            <a:srgbClr val="515151"/>
          </a:solidFill>
          <a:prstDash val="solid"/>
          <a:miter lim="0"/>
          <a:headEnd type="none" w="med" len="med"/>
          <a:tailEnd type="none" w="med" len="med"/>
        </a:ln>
        <a:effectLst>
          <a:outerShdw blurRad="50800" dist="38100" dir="5400000" algn="ctr" rotWithShape="0">
            <a:srgbClr val="000000">
              <a:alpha val="3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72675A"/>
            </a:solidFill>
            <a:effectLst/>
            <a:latin typeface="Baskerville" charset="0"/>
            <a:ea typeface="ＭＳ Ｐゴシック" charset="0"/>
            <a:cs typeface="Baskerville"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50800" cap="flat" cmpd="sng" algn="ctr">
          <a:solidFill>
            <a:srgbClr val="515151"/>
          </a:solidFill>
          <a:prstDash val="solid"/>
          <a:miter lim="0"/>
          <a:headEnd type="none" w="med" len="med"/>
          <a:tailEnd type="none" w="med" len="med"/>
        </a:ln>
        <a:effectLst>
          <a:outerShdw blurRad="50800" dist="38100" dir="5400000" algn="ctr" rotWithShape="0">
            <a:srgbClr val="000000">
              <a:alpha val="3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72675A"/>
            </a:solidFill>
            <a:effectLst/>
            <a:latin typeface="Baskerville" charset="0"/>
            <a:ea typeface="ＭＳ Ｐゴシック" charset="0"/>
            <a:cs typeface="Baskerville" charset="0"/>
            <a:sym typeface="Baskerville" charset="0"/>
          </a:defRPr>
        </a:defPPr>
      </a:lstStyle>
    </a:lnDef>
  </a:objectDefaults>
  <a:extraClrSchemeLst/>
</a:theme>
</file>

<file path=ppt/theme/theme2.xml><?xml version="1.0" encoding="utf-8"?>
<a:theme xmlns:a="http://schemas.openxmlformats.org/drawingml/2006/main" name="Office Theme">
  <a:themeElements>
    <a:clrScheme name="">
      <a:dk1>
        <a:srgbClr val="626262"/>
      </a:dk1>
      <a:lt1>
        <a:srgbClr val="817463"/>
      </a:lt1>
      <a:dk2>
        <a:srgbClr val="1E4881"/>
      </a:dk2>
      <a:lt2>
        <a:srgbClr val="C1C1C1"/>
      </a:lt2>
      <a:accent1>
        <a:srgbClr val="95ABBF"/>
      </a:accent1>
      <a:accent2>
        <a:srgbClr val="8FAC7A"/>
      </a:accent2>
      <a:accent3>
        <a:srgbClr val="ABB1C1"/>
      </a:accent3>
      <a:accent4>
        <a:srgbClr val="6D6253"/>
      </a:accent4>
      <a:accent5>
        <a:srgbClr val="C8D2DC"/>
      </a:accent5>
      <a:accent6>
        <a:srgbClr val="819B6E"/>
      </a:accent6>
      <a:hlink>
        <a:srgbClr val="0000FF"/>
      </a:hlink>
      <a:folHlink>
        <a:srgbClr val="FF00FF"/>
      </a:folHlink>
    </a:clrScheme>
    <a:fontScheme name="Office Theme">
      <a:majorFont>
        <a:latin typeface="Baskerville"/>
        <a:ea typeface="ＭＳ Ｐゴシック"/>
        <a:cs typeface="Baskerville"/>
      </a:majorFont>
      <a:minorFont>
        <a:latin typeface="Baskerville"/>
        <a:ea typeface="ＭＳ Ｐゴシック"/>
        <a:cs typeface="Baskervill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50800" cap="flat" cmpd="sng" algn="ctr">
          <a:solidFill>
            <a:srgbClr val="515151"/>
          </a:solidFill>
          <a:prstDash val="solid"/>
          <a:miter lim="0"/>
          <a:headEnd type="none" w="med" len="med"/>
          <a:tailEnd type="none" w="med" len="med"/>
        </a:ln>
        <a:effectLst>
          <a:outerShdw blurRad="50800" dist="38100" dir="5400000" algn="ctr" rotWithShape="0">
            <a:srgbClr val="000000">
              <a:alpha val="3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72675A"/>
            </a:solidFill>
            <a:effectLst/>
            <a:latin typeface="Baskerville" charset="0"/>
            <a:ea typeface="ＭＳ Ｐゴシック" charset="0"/>
            <a:cs typeface="Baskerville"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50800" cap="flat" cmpd="sng" algn="ctr">
          <a:solidFill>
            <a:srgbClr val="515151"/>
          </a:solidFill>
          <a:prstDash val="solid"/>
          <a:miter lim="0"/>
          <a:headEnd type="none" w="med" len="med"/>
          <a:tailEnd type="none" w="med" len="med"/>
        </a:ln>
        <a:effectLst>
          <a:outerShdw blurRad="50800" dist="38100" dir="5400000" algn="ctr" rotWithShape="0">
            <a:srgbClr val="000000">
              <a:alpha val="3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72675A"/>
            </a:solidFill>
            <a:effectLst/>
            <a:latin typeface="Baskerville" charset="0"/>
            <a:ea typeface="ＭＳ Ｐゴシック" charset="0"/>
            <a:cs typeface="Baskerville" charset="0"/>
            <a:sym typeface="Baskerville" charset="0"/>
          </a:defRPr>
        </a:defPPr>
      </a:lstStyle>
    </a:lnDef>
  </a:objectDefaults>
  <a:extraClrSchemeLst/>
</a:theme>
</file>

<file path=ppt/theme/theme3.xml><?xml version="1.0" encoding="utf-8"?>
<a:theme xmlns:a="http://schemas.openxmlformats.org/drawingml/2006/main" name="Office Theme">
  <a:themeElements>
    <a:clrScheme name="">
      <a:dk1>
        <a:srgbClr val="626262"/>
      </a:dk1>
      <a:lt1>
        <a:srgbClr val="817463"/>
      </a:lt1>
      <a:dk2>
        <a:srgbClr val="1E4881"/>
      </a:dk2>
      <a:lt2>
        <a:srgbClr val="C1C1C1"/>
      </a:lt2>
      <a:accent1>
        <a:srgbClr val="95ABBF"/>
      </a:accent1>
      <a:accent2>
        <a:srgbClr val="8FAC7A"/>
      </a:accent2>
      <a:accent3>
        <a:srgbClr val="ABB1C1"/>
      </a:accent3>
      <a:accent4>
        <a:srgbClr val="6D6253"/>
      </a:accent4>
      <a:accent5>
        <a:srgbClr val="C8D2DC"/>
      </a:accent5>
      <a:accent6>
        <a:srgbClr val="819B6E"/>
      </a:accent6>
      <a:hlink>
        <a:srgbClr val="0000FF"/>
      </a:hlink>
      <a:folHlink>
        <a:srgbClr val="FF00FF"/>
      </a:folHlink>
    </a:clrScheme>
    <a:fontScheme name="Office Theme">
      <a:majorFont>
        <a:latin typeface="Baskerville"/>
        <a:ea typeface="ＭＳ Ｐゴシック"/>
        <a:cs typeface="Baskerville"/>
      </a:majorFont>
      <a:minorFont>
        <a:latin typeface="Baskerville"/>
        <a:ea typeface="ＭＳ Ｐゴシック"/>
        <a:cs typeface="Baskervill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50800" cap="flat" cmpd="sng" algn="ctr">
          <a:solidFill>
            <a:srgbClr val="515151"/>
          </a:solidFill>
          <a:prstDash val="solid"/>
          <a:miter lim="0"/>
          <a:headEnd type="none" w="med" len="med"/>
          <a:tailEnd type="none" w="med" len="med"/>
        </a:ln>
        <a:effectLst>
          <a:outerShdw blurRad="50800" dist="38100" dir="5400000" algn="ctr" rotWithShape="0">
            <a:srgbClr val="000000">
              <a:alpha val="3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72675A"/>
            </a:solidFill>
            <a:effectLst/>
            <a:latin typeface="Baskerville" charset="0"/>
            <a:ea typeface="ＭＳ Ｐゴシック" charset="0"/>
            <a:cs typeface="Baskerville"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50800" cap="flat" cmpd="sng" algn="ctr">
          <a:solidFill>
            <a:srgbClr val="515151"/>
          </a:solidFill>
          <a:prstDash val="solid"/>
          <a:miter lim="0"/>
          <a:headEnd type="none" w="med" len="med"/>
          <a:tailEnd type="none" w="med" len="med"/>
        </a:ln>
        <a:effectLst>
          <a:outerShdw blurRad="50800" dist="38100" dir="5400000" algn="ctr" rotWithShape="0">
            <a:srgbClr val="000000">
              <a:alpha val="3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72675A"/>
            </a:solidFill>
            <a:effectLst/>
            <a:latin typeface="Baskerville" charset="0"/>
            <a:ea typeface="ＭＳ Ｐゴシック" charset="0"/>
            <a:cs typeface="Baskerville" charset="0"/>
            <a:sym typeface="Baskerville" charset="0"/>
          </a:defRPr>
        </a:defPPr>
      </a:lstStyle>
    </a:lnDef>
  </a:objectDefaults>
  <a:extraClrSchemeLst/>
</a:theme>
</file>

<file path=ppt/theme/theme4.xml><?xml version="1.0" encoding="utf-8"?>
<a:theme xmlns:a="http://schemas.openxmlformats.org/drawingml/2006/main" name="Office Theme">
  <a:themeElements>
    <a:clrScheme name="">
      <a:dk1>
        <a:srgbClr val="626262"/>
      </a:dk1>
      <a:lt1>
        <a:srgbClr val="817463"/>
      </a:lt1>
      <a:dk2>
        <a:srgbClr val="1E4881"/>
      </a:dk2>
      <a:lt2>
        <a:srgbClr val="C1C1C1"/>
      </a:lt2>
      <a:accent1>
        <a:srgbClr val="95ABBF"/>
      </a:accent1>
      <a:accent2>
        <a:srgbClr val="8FAC7A"/>
      </a:accent2>
      <a:accent3>
        <a:srgbClr val="ABB1C1"/>
      </a:accent3>
      <a:accent4>
        <a:srgbClr val="6D6253"/>
      </a:accent4>
      <a:accent5>
        <a:srgbClr val="C8D2DC"/>
      </a:accent5>
      <a:accent6>
        <a:srgbClr val="819B6E"/>
      </a:accent6>
      <a:hlink>
        <a:srgbClr val="0000FF"/>
      </a:hlink>
      <a:folHlink>
        <a:srgbClr val="FF00FF"/>
      </a:folHlink>
    </a:clrScheme>
    <a:fontScheme name="Office Theme">
      <a:majorFont>
        <a:latin typeface="Baskerville"/>
        <a:ea typeface="ＭＳ Ｐゴシック"/>
        <a:cs typeface="Baskerville"/>
      </a:majorFont>
      <a:minorFont>
        <a:latin typeface="Baskerville"/>
        <a:ea typeface="ＭＳ Ｐゴシック"/>
        <a:cs typeface="Baskervill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50800" cap="flat" cmpd="sng" algn="ctr">
          <a:solidFill>
            <a:srgbClr val="515151"/>
          </a:solidFill>
          <a:prstDash val="solid"/>
          <a:miter lim="0"/>
          <a:headEnd type="none" w="med" len="med"/>
          <a:tailEnd type="none" w="med" len="med"/>
        </a:ln>
        <a:effectLst>
          <a:outerShdw blurRad="50800" dist="38100" dir="5400000" algn="ctr" rotWithShape="0">
            <a:srgbClr val="000000">
              <a:alpha val="3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72675A"/>
            </a:solidFill>
            <a:effectLst/>
            <a:latin typeface="Baskerville" charset="0"/>
            <a:ea typeface="ＭＳ Ｐゴシック" charset="0"/>
            <a:cs typeface="Baskerville"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50800" cap="flat" cmpd="sng" algn="ctr">
          <a:solidFill>
            <a:srgbClr val="515151"/>
          </a:solidFill>
          <a:prstDash val="solid"/>
          <a:miter lim="0"/>
          <a:headEnd type="none" w="med" len="med"/>
          <a:tailEnd type="none" w="med" len="med"/>
        </a:ln>
        <a:effectLst>
          <a:outerShdw blurRad="50800" dist="38100" dir="5400000" algn="ctr" rotWithShape="0">
            <a:srgbClr val="000000">
              <a:alpha val="3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72675A"/>
            </a:solidFill>
            <a:effectLst/>
            <a:latin typeface="Baskerville" charset="0"/>
            <a:ea typeface="ＭＳ Ｐゴシック" charset="0"/>
            <a:cs typeface="Baskerville" charset="0"/>
            <a:sym typeface="Baskerville" charset="0"/>
          </a:defRPr>
        </a:defPPr>
      </a:lstStyle>
    </a:lnDef>
  </a:objectDefaults>
  <a:extraClrSchemeLst/>
</a:theme>
</file>

<file path=ppt/theme/theme5.xml><?xml version="1.0" encoding="utf-8"?>
<a:theme xmlns:a="http://schemas.openxmlformats.org/drawingml/2006/main" name="Office Theme">
  <a:themeElements>
    <a:clrScheme name="">
      <a:dk1>
        <a:srgbClr val="626262"/>
      </a:dk1>
      <a:lt1>
        <a:srgbClr val="817463"/>
      </a:lt1>
      <a:dk2>
        <a:srgbClr val="1E4881"/>
      </a:dk2>
      <a:lt2>
        <a:srgbClr val="C1C1C1"/>
      </a:lt2>
      <a:accent1>
        <a:srgbClr val="95ABBF"/>
      </a:accent1>
      <a:accent2>
        <a:srgbClr val="8FAC7A"/>
      </a:accent2>
      <a:accent3>
        <a:srgbClr val="ABB1C1"/>
      </a:accent3>
      <a:accent4>
        <a:srgbClr val="6D6253"/>
      </a:accent4>
      <a:accent5>
        <a:srgbClr val="C8D2DC"/>
      </a:accent5>
      <a:accent6>
        <a:srgbClr val="819B6E"/>
      </a:accent6>
      <a:hlink>
        <a:srgbClr val="0000FF"/>
      </a:hlink>
      <a:folHlink>
        <a:srgbClr val="FF00FF"/>
      </a:folHlink>
    </a:clrScheme>
    <a:fontScheme name="Office Theme">
      <a:majorFont>
        <a:latin typeface="Baskerville"/>
        <a:ea typeface="ＭＳ Ｐゴシック"/>
        <a:cs typeface="Baskerville"/>
      </a:majorFont>
      <a:minorFont>
        <a:latin typeface="Baskerville"/>
        <a:ea typeface="ＭＳ Ｐゴシック"/>
        <a:cs typeface="Baskervill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50800" cap="flat" cmpd="sng" algn="ctr">
          <a:solidFill>
            <a:srgbClr val="515151"/>
          </a:solidFill>
          <a:prstDash val="solid"/>
          <a:miter lim="0"/>
          <a:headEnd type="none" w="med" len="med"/>
          <a:tailEnd type="none" w="med" len="med"/>
        </a:ln>
        <a:effectLst>
          <a:outerShdw blurRad="50800" dist="38100" dir="5400000" algn="ctr" rotWithShape="0">
            <a:srgbClr val="000000">
              <a:alpha val="3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72675A"/>
            </a:solidFill>
            <a:effectLst/>
            <a:latin typeface="Baskerville" charset="0"/>
            <a:ea typeface="ＭＳ Ｐゴシック" charset="0"/>
            <a:cs typeface="Baskerville"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50800" cap="flat" cmpd="sng" algn="ctr">
          <a:solidFill>
            <a:srgbClr val="515151"/>
          </a:solidFill>
          <a:prstDash val="solid"/>
          <a:miter lim="0"/>
          <a:headEnd type="none" w="med" len="med"/>
          <a:tailEnd type="none" w="med" len="med"/>
        </a:ln>
        <a:effectLst>
          <a:outerShdw blurRad="50800" dist="38100" dir="5400000" algn="ctr" rotWithShape="0">
            <a:srgbClr val="000000">
              <a:alpha val="3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72675A"/>
            </a:solidFill>
            <a:effectLst/>
            <a:latin typeface="Baskerville" charset="0"/>
            <a:ea typeface="ＭＳ Ｐゴシック" charset="0"/>
            <a:cs typeface="Baskerville" charset="0"/>
            <a:sym typeface="Baskerville" charset="0"/>
          </a:defRPr>
        </a:defPPr>
      </a:lstStyle>
    </a:lnDef>
  </a:objectDefaults>
  <a:extraClrSchemeLst/>
</a:theme>
</file>

<file path=ppt/theme/theme6.xml><?xml version="1.0" encoding="utf-8"?>
<a:theme xmlns:a="http://schemas.openxmlformats.org/drawingml/2006/main" name="Office Theme">
  <a:themeElements>
    <a:clrScheme name="">
      <a:dk1>
        <a:srgbClr val="626262"/>
      </a:dk1>
      <a:lt1>
        <a:srgbClr val="817463"/>
      </a:lt1>
      <a:dk2>
        <a:srgbClr val="1E4881"/>
      </a:dk2>
      <a:lt2>
        <a:srgbClr val="C1C1C1"/>
      </a:lt2>
      <a:accent1>
        <a:srgbClr val="95ABBF"/>
      </a:accent1>
      <a:accent2>
        <a:srgbClr val="8FAC7A"/>
      </a:accent2>
      <a:accent3>
        <a:srgbClr val="ABB1C1"/>
      </a:accent3>
      <a:accent4>
        <a:srgbClr val="6D6253"/>
      </a:accent4>
      <a:accent5>
        <a:srgbClr val="C8D2DC"/>
      </a:accent5>
      <a:accent6>
        <a:srgbClr val="819B6E"/>
      </a:accent6>
      <a:hlink>
        <a:srgbClr val="0000FF"/>
      </a:hlink>
      <a:folHlink>
        <a:srgbClr val="FF00FF"/>
      </a:folHlink>
    </a:clrScheme>
    <a:fontScheme name="Office Theme">
      <a:majorFont>
        <a:latin typeface="Baskerville"/>
        <a:ea typeface="ＭＳ Ｐゴシック"/>
        <a:cs typeface="Baskerville"/>
      </a:majorFont>
      <a:minorFont>
        <a:latin typeface="Baskerville"/>
        <a:ea typeface="ＭＳ Ｐゴシック"/>
        <a:cs typeface="Baskervill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50800" cap="flat" cmpd="sng" algn="ctr">
          <a:solidFill>
            <a:srgbClr val="515151"/>
          </a:solidFill>
          <a:prstDash val="solid"/>
          <a:miter lim="0"/>
          <a:headEnd type="none" w="med" len="med"/>
          <a:tailEnd type="none" w="med" len="med"/>
        </a:ln>
        <a:effectLst>
          <a:outerShdw blurRad="50800" dist="38100" dir="5400000" algn="ctr" rotWithShape="0">
            <a:srgbClr val="000000">
              <a:alpha val="3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72675A"/>
            </a:solidFill>
            <a:effectLst/>
            <a:latin typeface="Baskerville" charset="0"/>
            <a:ea typeface="ＭＳ Ｐゴシック" charset="0"/>
            <a:cs typeface="Baskerville"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50800" cap="flat" cmpd="sng" algn="ctr">
          <a:solidFill>
            <a:srgbClr val="515151"/>
          </a:solidFill>
          <a:prstDash val="solid"/>
          <a:miter lim="0"/>
          <a:headEnd type="none" w="med" len="med"/>
          <a:tailEnd type="none" w="med" len="med"/>
        </a:ln>
        <a:effectLst>
          <a:outerShdw blurRad="50800" dist="38100" dir="5400000" algn="ctr" rotWithShape="0">
            <a:srgbClr val="000000">
              <a:alpha val="3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72675A"/>
            </a:solidFill>
            <a:effectLst/>
            <a:latin typeface="Baskerville" charset="0"/>
            <a:ea typeface="ＭＳ Ｐゴシック" charset="0"/>
            <a:cs typeface="Baskerville" charset="0"/>
            <a:sym typeface="Baskerville" charset="0"/>
          </a:defRPr>
        </a:defPPr>
      </a:lstStyle>
    </a:lnDef>
  </a:objectDefaults>
  <a:extraClrSchemeLst/>
</a:theme>
</file>

<file path=ppt/theme/theme7.xml><?xml version="1.0" encoding="utf-8"?>
<a:theme xmlns:a="http://schemas.openxmlformats.org/drawingml/2006/main" name="Office Theme">
  <a:themeElements>
    <a:clrScheme name="">
      <a:dk1>
        <a:srgbClr val="626262"/>
      </a:dk1>
      <a:lt1>
        <a:srgbClr val="817463"/>
      </a:lt1>
      <a:dk2>
        <a:srgbClr val="1E4881"/>
      </a:dk2>
      <a:lt2>
        <a:srgbClr val="C1C1C1"/>
      </a:lt2>
      <a:accent1>
        <a:srgbClr val="95ABBF"/>
      </a:accent1>
      <a:accent2>
        <a:srgbClr val="8FAC7A"/>
      </a:accent2>
      <a:accent3>
        <a:srgbClr val="ABB1C1"/>
      </a:accent3>
      <a:accent4>
        <a:srgbClr val="6D6253"/>
      </a:accent4>
      <a:accent5>
        <a:srgbClr val="C8D2DC"/>
      </a:accent5>
      <a:accent6>
        <a:srgbClr val="819B6E"/>
      </a:accent6>
      <a:hlink>
        <a:srgbClr val="0000FF"/>
      </a:hlink>
      <a:folHlink>
        <a:srgbClr val="FF00FF"/>
      </a:folHlink>
    </a:clrScheme>
    <a:fontScheme name="Office Theme">
      <a:majorFont>
        <a:latin typeface="Baskerville"/>
        <a:ea typeface="ＭＳ Ｐゴシック"/>
        <a:cs typeface="Baskerville"/>
      </a:majorFont>
      <a:minorFont>
        <a:latin typeface="Baskerville"/>
        <a:ea typeface="ＭＳ Ｐゴシック"/>
        <a:cs typeface="Baskervill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50800" cap="flat" cmpd="sng" algn="ctr">
          <a:solidFill>
            <a:srgbClr val="515151"/>
          </a:solidFill>
          <a:prstDash val="solid"/>
          <a:miter lim="0"/>
          <a:headEnd type="none" w="med" len="med"/>
          <a:tailEnd type="none" w="med" len="med"/>
        </a:ln>
        <a:effectLst>
          <a:outerShdw blurRad="50800" dist="38100" dir="5400000" algn="ctr" rotWithShape="0">
            <a:srgbClr val="000000">
              <a:alpha val="3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72675A"/>
            </a:solidFill>
            <a:effectLst/>
            <a:latin typeface="Baskerville" charset="0"/>
            <a:ea typeface="ＭＳ Ｐゴシック" charset="0"/>
            <a:cs typeface="Baskerville"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50800" cap="flat" cmpd="sng" algn="ctr">
          <a:solidFill>
            <a:srgbClr val="515151"/>
          </a:solidFill>
          <a:prstDash val="solid"/>
          <a:miter lim="0"/>
          <a:headEnd type="none" w="med" len="med"/>
          <a:tailEnd type="none" w="med" len="med"/>
        </a:ln>
        <a:effectLst>
          <a:outerShdw blurRad="50800" dist="38100" dir="5400000" algn="ctr" rotWithShape="0">
            <a:srgbClr val="000000">
              <a:alpha val="3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72675A"/>
            </a:solidFill>
            <a:effectLst/>
            <a:latin typeface="Baskerville" charset="0"/>
            <a:ea typeface="ＭＳ Ｐゴシック" charset="0"/>
            <a:cs typeface="Baskerville" charset="0"/>
            <a:sym typeface="Baskerville" charset="0"/>
          </a:defRPr>
        </a:defPPr>
      </a:lstStyle>
    </a:lnDef>
  </a:objectDefaults>
  <a:extraClrSchemeLst/>
</a:theme>
</file>

<file path=ppt/theme/theme8.xml><?xml version="1.0" encoding="utf-8"?>
<a:theme xmlns:a="http://schemas.openxmlformats.org/drawingml/2006/main" name="Office Theme">
  <a:themeElements>
    <a:clrScheme name="">
      <a:dk1>
        <a:srgbClr val="626262"/>
      </a:dk1>
      <a:lt1>
        <a:srgbClr val="817463"/>
      </a:lt1>
      <a:dk2>
        <a:srgbClr val="1E4881"/>
      </a:dk2>
      <a:lt2>
        <a:srgbClr val="C1C1C1"/>
      </a:lt2>
      <a:accent1>
        <a:srgbClr val="95ABBF"/>
      </a:accent1>
      <a:accent2>
        <a:srgbClr val="8FAC7A"/>
      </a:accent2>
      <a:accent3>
        <a:srgbClr val="ABB1C1"/>
      </a:accent3>
      <a:accent4>
        <a:srgbClr val="6D6253"/>
      </a:accent4>
      <a:accent5>
        <a:srgbClr val="C8D2DC"/>
      </a:accent5>
      <a:accent6>
        <a:srgbClr val="819B6E"/>
      </a:accent6>
      <a:hlink>
        <a:srgbClr val="0000FF"/>
      </a:hlink>
      <a:folHlink>
        <a:srgbClr val="FF00FF"/>
      </a:folHlink>
    </a:clrScheme>
    <a:fontScheme name="Office Theme">
      <a:majorFont>
        <a:latin typeface="Baskerville"/>
        <a:ea typeface="ＭＳ Ｐゴシック"/>
        <a:cs typeface="Baskerville"/>
      </a:majorFont>
      <a:minorFont>
        <a:latin typeface="Baskerville"/>
        <a:ea typeface="ＭＳ Ｐゴシック"/>
        <a:cs typeface="Baskervill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50800" cap="flat" cmpd="sng" algn="ctr">
          <a:solidFill>
            <a:srgbClr val="515151"/>
          </a:solidFill>
          <a:prstDash val="solid"/>
          <a:miter lim="0"/>
          <a:headEnd type="none" w="med" len="med"/>
          <a:tailEnd type="none" w="med" len="med"/>
        </a:ln>
        <a:effectLst>
          <a:outerShdw blurRad="50800" dist="38100" dir="5400000" algn="ctr" rotWithShape="0">
            <a:srgbClr val="000000">
              <a:alpha val="3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72675A"/>
            </a:solidFill>
            <a:effectLst/>
            <a:latin typeface="Baskerville" charset="0"/>
            <a:ea typeface="ＭＳ Ｐゴシック" charset="0"/>
            <a:cs typeface="Baskerville"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50800" cap="flat" cmpd="sng" algn="ctr">
          <a:solidFill>
            <a:srgbClr val="515151"/>
          </a:solidFill>
          <a:prstDash val="solid"/>
          <a:miter lim="0"/>
          <a:headEnd type="none" w="med" len="med"/>
          <a:tailEnd type="none" w="med" len="med"/>
        </a:ln>
        <a:effectLst>
          <a:outerShdw blurRad="50800" dist="38100" dir="5400000" algn="ctr" rotWithShape="0">
            <a:srgbClr val="000000">
              <a:alpha val="39999"/>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72675A"/>
            </a:solidFill>
            <a:effectLst/>
            <a:latin typeface="Baskerville" charset="0"/>
            <a:ea typeface="ＭＳ Ｐゴシック" charset="0"/>
            <a:cs typeface="Baskerville" charset="0"/>
            <a:sym typeface="Baskerville" charset="0"/>
          </a:defRPr>
        </a:defPPr>
      </a:lst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626262"/>
      </a:dk2>
      <a:lt2>
        <a:srgbClr val="C1C1C1"/>
      </a:lt2>
      <a:accent1>
        <a:srgbClr val="95ABBF"/>
      </a:accent1>
      <a:accent2>
        <a:srgbClr val="8FAC7A"/>
      </a:accent2>
      <a:accent3>
        <a:srgbClr val="FFFFFF"/>
      </a:accent3>
      <a:accent4>
        <a:srgbClr val="000000"/>
      </a:accent4>
      <a:accent5>
        <a:srgbClr val="C8D2DC"/>
      </a:accent5>
      <a:accent6>
        <a:srgbClr val="819B6E"/>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onference Document" ma:contentTypeID="0x010100542DAF0BA3E8064D8684B95F2F5834E5005E85DC6A08E0944DB946A136C6E836FC" ma:contentTypeVersion="1" ma:contentTypeDescription="" ma:contentTypeScope="" ma:versionID="6a2805cc372907a6132320f78ebbb15b">
  <xsd:schema xmlns:xsd="http://www.w3.org/2001/XMLSchema" xmlns:xs="http://www.w3.org/2001/XMLSchema" xmlns:p="http://schemas.microsoft.com/office/2006/metadata/properties" targetNamespace="http://schemas.microsoft.com/office/2006/metadata/properties" ma:root="true" ma:fieldsID="ea22ca1eda37a0dd5969590af2c079e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Presente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24EE389-AD7B-4B56-9AE9-AC48CDC5D794}"/>
</file>

<file path=customXml/itemProps2.xml><?xml version="1.0" encoding="utf-8"?>
<ds:datastoreItem xmlns:ds="http://schemas.openxmlformats.org/officeDocument/2006/customXml" ds:itemID="{B3BA6293-843B-450C-9E69-5CF68D50BB99}"/>
</file>

<file path=customXml/itemProps3.xml><?xml version="1.0" encoding="utf-8"?>
<ds:datastoreItem xmlns:ds="http://schemas.openxmlformats.org/officeDocument/2006/customXml" ds:itemID="{4CC4CD26-CCD4-42F1-A478-55461A0808B5}"/>
</file>

<file path=docProps/app.xml><?xml version="1.0" encoding="utf-8"?>
<Properties xmlns="http://schemas.openxmlformats.org/officeDocument/2006/extended-properties" xmlns:vt="http://schemas.openxmlformats.org/officeDocument/2006/docPropsVTypes">
  <TotalTime>0</TotalTime>
  <Words>1594</Words>
  <Application>Microsoft Office PowerPoint</Application>
  <PresentationFormat>Custom</PresentationFormat>
  <Paragraphs>123</Paragraphs>
  <Slides>57</Slides>
  <Notes>1</Notes>
  <HiddenSlides>0</HiddenSlides>
  <MMClips>0</MMClips>
  <ScaleCrop>false</ScaleCrop>
  <HeadingPairs>
    <vt:vector size="4" baseType="variant">
      <vt:variant>
        <vt:lpstr>Theme</vt:lpstr>
      </vt:variant>
      <vt:variant>
        <vt:i4>8</vt:i4>
      </vt:variant>
      <vt:variant>
        <vt:lpstr>Slide Titles</vt:lpstr>
      </vt:variant>
      <vt:variant>
        <vt:i4>57</vt:i4>
      </vt:variant>
    </vt:vector>
  </HeadingPairs>
  <TitlesOfParts>
    <vt:vector size="65" baseType="lpstr">
      <vt:lpstr>Office Theme</vt:lpstr>
      <vt:lpstr>Office Theme</vt:lpstr>
      <vt:lpstr>Office Theme</vt:lpstr>
      <vt:lpstr>Office Theme</vt:lpstr>
      <vt:lpstr>Office Theme</vt:lpstr>
      <vt:lpstr>Office Theme</vt:lpstr>
      <vt:lpstr>Office Theme</vt:lpstr>
      <vt:lpstr>Office Theme</vt:lpstr>
      <vt:lpstr>Research and digital resources:  An agenda for the twenty-first century</vt:lpstr>
      <vt:lpstr>PowerPoint Presentation</vt:lpstr>
      <vt:lpstr>WE LIVE IN THE ERA OF BIG DATA</vt:lpstr>
      <vt:lpstr>PowerPoint Presentation</vt:lpstr>
      <vt:lpstr>PowerPoint Presentation</vt:lpstr>
      <vt:lpstr>PowerPoint Presentation</vt:lpstr>
      <vt:lpstr>Big Data, we are told, will transform how we live, work, and think </vt:lpstr>
      <vt:lpstr>Research and analysis are necessary if data is to be meaningful &amp; useful</vt:lpstr>
      <vt:lpstr>Digital data can transform research, making it even more powerful</vt:lpstr>
      <vt:lpstr>A new age for Adventist Studies</vt:lpstr>
      <vt:lpstr>EXAMPLES OF THE POWER OF:  DIGITAL DATA COLLECTION   ONLINE DIGITAL RESOURCES  “BIG DATA” ANALYSIS ADVENTIST-RELATED  RESEARCH</vt:lpstr>
      <vt:lpstr>These are all relevant to universities and colleges, because your faculty:  Will want to know about the resources, to use them for their research  Can take the Adventist resources and make them more meaningful &amp; and useful Can assist conference/mission/union leaders in analysing secular “big data” Potentially can partner with division leaders or us at the GC in major church research projects</vt:lpstr>
      <vt:lpstr>1. Three examples of denominational digital data collection</vt:lpstr>
      <vt:lpstr>PowerPoint Presentation</vt:lpstr>
      <vt:lpstr>PowerPoint Presentation</vt:lpstr>
      <vt:lpstr>PowerPoint Presentation</vt:lpstr>
      <vt:lpstr>PowerPoint Presentation</vt:lpstr>
      <vt:lpstr>Limits to accessibility</vt:lpstr>
      <vt:lpstr>2. ADVENTIST SCHOLARLY RESOURCES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Adventist Digital Library</vt:lpstr>
      <vt:lpstr>Adventist Digital Library</vt:lpstr>
      <vt:lpstr>Adventist Digital Library</vt:lpstr>
      <vt:lpstr>Adventist Digital Library</vt:lpstr>
      <vt:lpstr>Optimising existing resources</vt:lpstr>
      <vt:lpstr>PowerPoint Presentation</vt:lpstr>
      <vt:lpstr>3. ANALYSING “BIG DATA” FOR MISSION PURPOSES</vt:lpstr>
      <vt:lpstr>Consumer demographics applied to evangelism</vt:lpstr>
      <vt:lpstr>Using crowd sourcing</vt:lpstr>
      <vt:lpstr>4. SOME RESULTS OF ADVENTIST-RELATED RESEARCH</vt:lpstr>
      <vt:lpstr>PowerPoint Presentation</vt:lpstr>
      <vt:lpstr>Respondents with some Adventist Education</vt:lpstr>
      <vt:lpstr>Experience of different levels of Adventist education</vt:lpstr>
      <vt:lpstr>Percentage with no Adventist education, per Division</vt:lpstr>
      <vt:lpstr>Pastors’ experience of Adventist Education</vt:lpstr>
      <vt:lpstr>Respondents with experience of SDA higher education: division-by-division share</vt:lpstr>
      <vt:lpstr>Adventist experience of higher education in context</vt:lpstr>
      <vt:lpstr>Adventist education is a spiritual safeguard</vt:lpstr>
      <vt:lpstr>Conclusion</vt:lpstr>
      <vt:lpstr>Conclusion</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and digital resources:  An agenda for the twenty-first century</dc:title>
  <dc:creator>Hamblin, Adrian S.</dc:creator>
  <cp:lastModifiedBy>Hamblin, Adrian S.</cp:lastModifiedBy>
  <cp:revision>2</cp:revision>
  <dcterms:modified xsi:type="dcterms:W3CDTF">2014-03-26T13:45:35Z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0x010100542DAF0BA3E8064D8684B95F2F5834E5005E85DC6A08E0944DB946A136C6E836FC</vt:lpwstr>
  </property>
</Properties>
</file>